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25"/>
  </p:notesMasterIdLst>
  <p:handoutMasterIdLst>
    <p:handoutMasterId r:id="rId126"/>
  </p:handoutMasterIdLst>
  <p:sldIdLst>
    <p:sldId id="554" r:id="rId2"/>
    <p:sldId id="555" r:id="rId3"/>
    <p:sldId id="556" r:id="rId4"/>
    <p:sldId id="557" r:id="rId5"/>
    <p:sldId id="558" r:id="rId6"/>
    <p:sldId id="559" r:id="rId7"/>
    <p:sldId id="560" r:id="rId8"/>
    <p:sldId id="561" r:id="rId9"/>
    <p:sldId id="562" r:id="rId10"/>
    <p:sldId id="563" r:id="rId11"/>
    <p:sldId id="564" r:id="rId12"/>
    <p:sldId id="565" r:id="rId13"/>
    <p:sldId id="566" r:id="rId14"/>
    <p:sldId id="567" r:id="rId15"/>
    <p:sldId id="568" r:id="rId16"/>
    <p:sldId id="569" r:id="rId17"/>
    <p:sldId id="570" r:id="rId18"/>
    <p:sldId id="571" r:id="rId19"/>
    <p:sldId id="572" r:id="rId20"/>
    <p:sldId id="573" r:id="rId21"/>
    <p:sldId id="574" r:id="rId22"/>
    <p:sldId id="576" r:id="rId23"/>
    <p:sldId id="577" r:id="rId24"/>
    <p:sldId id="578" r:id="rId25"/>
    <p:sldId id="579" r:id="rId26"/>
    <p:sldId id="580" r:id="rId27"/>
    <p:sldId id="581" r:id="rId28"/>
    <p:sldId id="582" r:id="rId29"/>
    <p:sldId id="584" r:id="rId30"/>
    <p:sldId id="585" r:id="rId31"/>
    <p:sldId id="663" r:id="rId32"/>
    <p:sldId id="668" r:id="rId33"/>
    <p:sldId id="851" r:id="rId34"/>
    <p:sldId id="671" r:id="rId35"/>
    <p:sldId id="684" r:id="rId36"/>
    <p:sldId id="852" r:id="rId37"/>
    <p:sldId id="853" r:id="rId38"/>
    <p:sldId id="854" r:id="rId39"/>
    <p:sldId id="674" r:id="rId40"/>
    <p:sldId id="675" r:id="rId41"/>
    <p:sldId id="855" r:id="rId42"/>
    <p:sldId id="676" r:id="rId43"/>
    <p:sldId id="678" r:id="rId44"/>
    <p:sldId id="679" r:id="rId45"/>
    <p:sldId id="680" r:id="rId46"/>
    <p:sldId id="681" r:id="rId47"/>
    <p:sldId id="856" r:id="rId48"/>
    <p:sldId id="682" r:id="rId49"/>
    <p:sldId id="857" r:id="rId50"/>
    <p:sldId id="683" r:id="rId51"/>
    <p:sldId id="685" r:id="rId52"/>
    <p:sldId id="686" r:id="rId53"/>
    <p:sldId id="687" r:id="rId54"/>
    <p:sldId id="689" r:id="rId55"/>
    <p:sldId id="691" r:id="rId56"/>
    <p:sldId id="690" r:id="rId57"/>
    <p:sldId id="858" r:id="rId58"/>
    <p:sldId id="586" r:id="rId59"/>
    <p:sldId id="587" r:id="rId60"/>
    <p:sldId id="588" r:id="rId61"/>
    <p:sldId id="589" r:id="rId62"/>
    <p:sldId id="590" r:id="rId63"/>
    <p:sldId id="591" r:id="rId64"/>
    <p:sldId id="592" r:id="rId65"/>
    <p:sldId id="593" r:id="rId66"/>
    <p:sldId id="594" r:id="rId67"/>
    <p:sldId id="595" r:id="rId68"/>
    <p:sldId id="596" r:id="rId69"/>
    <p:sldId id="598" r:id="rId70"/>
    <p:sldId id="599" r:id="rId71"/>
    <p:sldId id="600" r:id="rId72"/>
    <p:sldId id="601" r:id="rId73"/>
    <p:sldId id="607" r:id="rId74"/>
    <p:sldId id="608" r:id="rId75"/>
    <p:sldId id="609" r:id="rId76"/>
    <p:sldId id="610" r:id="rId77"/>
    <p:sldId id="611" r:id="rId78"/>
    <p:sldId id="612" r:id="rId79"/>
    <p:sldId id="613" r:id="rId80"/>
    <p:sldId id="614" r:id="rId81"/>
    <p:sldId id="628" r:id="rId82"/>
    <p:sldId id="629" r:id="rId83"/>
    <p:sldId id="630" r:id="rId84"/>
    <p:sldId id="631" r:id="rId85"/>
    <p:sldId id="632" r:id="rId86"/>
    <p:sldId id="634" r:id="rId87"/>
    <p:sldId id="635" r:id="rId88"/>
    <p:sldId id="636" r:id="rId89"/>
    <p:sldId id="637" r:id="rId90"/>
    <p:sldId id="645" r:id="rId91"/>
    <p:sldId id="646" r:id="rId92"/>
    <p:sldId id="647" r:id="rId93"/>
    <p:sldId id="859" r:id="rId94"/>
    <p:sldId id="860" r:id="rId95"/>
    <p:sldId id="648" r:id="rId96"/>
    <p:sldId id="649" r:id="rId97"/>
    <p:sldId id="861" r:id="rId98"/>
    <p:sldId id="650" r:id="rId99"/>
    <p:sldId id="651" r:id="rId100"/>
    <p:sldId id="655" r:id="rId101"/>
    <p:sldId id="656" r:id="rId102"/>
    <p:sldId id="657" r:id="rId103"/>
    <p:sldId id="658" r:id="rId104"/>
    <p:sldId id="659" r:id="rId105"/>
    <p:sldId id="660" r:id="rId106"/>
    <p:sldId id="661" r:id="rId107"/>
    <p:sldId id="662" r:id="rId108"/>
    <p:sldId id="615" r:id="rId109"/>
    <p:sldId id="616" r:id="rId110"/>
    <p:sldId id="617" r:id="rId111"/>
    <p:sldId id="618" r:id="rId112"/>
    <p:sldId id="619" r:id="rId113"/>
    <p:sldId id="620" r:id="rId114"/>
    <p:sldId id="621" r:id="rId115"/>
    <p:sldId id="622" r:id="rId116"/>
    <p:sldId id="623" r:id="rId117"/>
    <p:sldId id="625" r:id="rId118"/>
    <p:sldId id="626" r:id="rId119"/>
    <p:sldId id="862" r:id="rId120"/>
    <p:sldId id="863" r:id="rId121"/>
    <p:sldId id="627" r:id="rId122"/>
    <p:sldId id="864" r:id="rId123"/>
    <p:sldId id="865" r:id="rId124"/>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99FF"/>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94737" autoAdjust="0"/>
  </p:normalViewPr>
  <p:slideViewPr>
    <p:cSldViewPr>
      <p:cViewPr varScale="1">
        <p:scale>
          <a:sx n="103" d="100"/>
          <a:sy n="103" d="100"/>
        </p:scale>
        <p:origin x="-2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776"/>
    </p:cViewPr>
  </p:sorterViewPr>
  <p:notesViewPr>
    <p:cSldViewPr>
      <p:cViewPr varScale="1">
        <p:scale>
          <a:sx n="50" d="100"/>
          <a:sy n="50" d="100"/>
        </p:scale>
        <p:origin x="-1284"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1061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8853" name="Rectangle 5"/>
          <p:cNvSpPr>
            <a:spLocks noGrp="1" noChangeArrowheads="1"/>
          </p:cNvSpPr>
          <p:nvPr>
            <p:ph type="body" sz="quarter" idx="3"/>
          </p:nvPr>
        </p:nvSpPr>
        <p:spPr bwMode="auto">
          <a:xfrm>
            <a:off x="703263" y="4422775"/>
            <a:ext cx="5616575" cy="418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17" tIns="46659" rIns="93317" bIns="4665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8855" name="Rectangle 7"/>
          <p:cNvSpPr>
            <a:spLocks noGrp="1" noChangeArrowheads="1"/>
          </p:cNvSpPr>
          <p:nvPr>
            <p:ph type="sldNum" sz="quarter" idx="5"/>
          </p:nvPr>
        </p:nvSpPr>
        <p:spPr bwMode="auto">
          <a:xfrm>
            <a:off x="3978275" y="8842375"/>
            <a:ext cx="3043238"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317" tIns="46659" rIns="93317" bIns="46659" numCol="1" anchor="b" anchorCtr="0" compatLnSpc="1">
            <a:prstTxWarp prst="textNoShape">
              <a:avLst/>
            </a:prstTxWarp>
          </a:bodyPr>
          <a:lstStyle>
            <a:lvl1pPr algn="r" defTabSz="933450">
              <a:defRPr sz="1200">
                <a:latin typeface="ZapfHumnst BT" pitchFamily="34" charset="0"/>
              </a:defRPr>
            </a:lvl1pPr>
          </a:lstStyle>
          <a:p>
            <a:fld id="{4864901C-675E-417B-AE92-D28B9FF46FF2}" type="slidenum">
              <a:rPr lang="en-US"/>
              <a:pPr/>
              <a:t>‹#›</a:t>
            </a:fld>
            <a:endParaRPr lang="en-US"/>
          </a:p>
        </p:txBody>
      </p:sp>
    </p:spTree>
    <p:extLst>
      <p:ext uri="{BB962C8B-B14F-4D97-AF65-F5344CB8AC3E}">
        <p14:creationId xmlns:p14="http://schemas.microsoft.com/office/powerpoint/2010/main" val="93719012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ZapfHumnst BT" pitchFamily="34" charset="0"/>
        <a:ea typeface="+mn-ea"/>
        <a:cs typeface="+mn-cs"/>
      </a:defRPr>
    </a:lvl1pPr>
    <a:lvl2pPr marL="457200" algn="l" rtl="0" fontAlgn="base">
      <a:spcBef>
        <a:spcPct val="30000"/>
      </a:spcBef>
      <a:spcAft>
        <a:spcPct val="0"/>
      </a:spcAft>
      <a:defRPr sz="1200" kern="1200">
        <a:solidFill>
          <a:schemeClr val="tx1"/>
        </a:solidFill>
        <a:latin typeface="ZapfHumnst BT" pitchFamily="34" charset="0"/>
        <a:ea typeface="+mn-ea"/>
        <a:cs typeface="+mn-cs"/>
      </a:defRPr>
    </a:lvl2pPr>
    <a:lvl3pPr marL="914400" algn="l" rtl="0" fontAlgn="base">
      <a:spcBef>
        <a:spcPct val="30000"/>
      </a:spcBef>
      <a:spcAft>
        <a:spcPct val="0"/>
      </a:spcAft>
      <a:defRPr sz="1200" kern="1200">
        <a:solidFill>
          <a:schemeClr val="tx1"/>
        </a:solidFill>
        <a:latin typeface="ZapfHumnst BT" pitchFamily="34" charset="0"/>
        <a:ea typeface="+mn-ea"/>
        <a:cs typeface="+mn-cs"/>
      </a:defRPr>
    </a:lvl3pPr>
    <a:lvl4pPr marL="1371600" algn="l" rtl="0" fontAlgn="base">
      <a:spcBef>
        <a:spcPct val="30000"/>
      </a:spcBef>
      <a:spcAft>
        <a:spcPct val="0"/>
      </a:spcAft>
      <a:defRPr sz="1200" kern="1200">
        <a:solidFill>
          <a:schemeClr val="tx1"/>
        </a:solidFill>
        <a:latin typeface="ZapfHumnst BT" pitchFamily="34" charset="0"/>
        <a:ea typeface="+mn-ea"/>
        <a:cs typeface="+mn-cs"/>
      </a:defRPr>
    </a:lvl4pPr>
    <a:lvl5pPr marL="1828800" algn="l" rtl="0" fontAlgn="base">
      <a:spcBef>
        <a:spcPct val="30000"/>
      </a:spcBef>
      <a:spcAft>
        <a:spcPct val="0"/>
      </a:spcAft>
      <a:defRPr sz="1200" kern="1200">
        <a:solidFill>
          <a:schemeClr val="tx1"/>
        </a:solidFill>
        <a:latin typeface="ZapfHumnst B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2466" name="Group 2"/>
          <p:cNvGrpSpPr>
            <a:grpSpLocks/>
          </p:cNvGrpSpPr>
          <p:nvPr/>
        </p:nvGrpSpPr>
        <p:grpSpPr bwMode="auto">
          <a:xfrm>
            <a:off x="0" y="0"/>
            <a:ext cx="8763000" cy="5943600"/>
            <a:chOff x="0" y="0"/>
            <a:chExt cx="5520" cy="3744"/>
          </a:xfrm>
        </p:grpSpPr>
        <p:sp>
          <p:nvSpPr>
            <p:cNvPr id="62467" name="Rectangle 3"/>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grpSp>
          <p:nvGrpSpPr>
            <p:cNvPr id="62468" name="Group 4"/>
            <p:cNvGrpSpPr>
              <a:grpSpLocks/>
            </p:cNvGrpSpPr>
            <p:nvPr userDrawn="1"/>
          </p:nvGrpSpPr>
          <p:grpSpPr bwMode="auto">
            <a:xfrm>
              <a:off x="0" y="2208"/>
              <a:ext cx="5520" cy="1536"/>
              <a:chOff x="0" y="2208"/>
              <a:chExt cx="5520" cy="1536"/>
            </a:xfrm>
          </p:grpSpPr>
          <p:sp>
            <p:nvSpPr>
              <p:cNvPr id="62469" name="Rectangle 5"/>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62470" name="Rectangle 6"/>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62471" name="Line 7"/>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2472" name="Group 8"/>
            <p:cNvGrpSpPr>
              <a:grpSpLocks/>
            </p:cNvGrpSpPr>
            <p:nvPr userDrawn="1"/>
          </p:nvGrpSpPr>
          <p:grpSpPr bwMode="auto">
            <a:xfrm>
              <a:off x="400" y="336"/>
              <a:ext cx="5088" cy="192"/>
              <a:chOff x="400" y="336"/>
              <a:chExt cx="5088" cy="192"/>
            </a:xfrm>
          </p:grpSpPr>
          <p:sp>
            <p:nvSpPr>
              <p:cNvPr id="62473" name="Rectangle 9"/>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62474" name="Line 10"/>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2475" name="Rectangle 11"/>
          <p:cNvSpPr>
            <a:spLocks noGrp="1" noChangeArrowheads="1"/>
          </p:cNvSpPr>
          <p:nvPr>
            <p:ph type="ctrTitle"/>
          </p:nvPr>
        </p:nvSpPr>
        <p:spPr>
          <a:xfrm>
            <a:off x="2057400" y="1143000"/>
            <a:ext cx="6629400" cy="2209800"/>
          </a:xfrm>
        </p:spPr>
        <p:txBody>
          <a:bodyPr/>
          <a:lstStyle>
            <a:lvl1pPr>
              <a:defRPr/>
            </a:lvl1pPr>
          </a:lstStyle>
          <a:p>
            <a:pPr lvl="0"/>
            <a:r>
              <a:rPr lang="en-US" noProof="0" smtClean="0"/>
              <a:t>Click to edit Master title style</a:t>
            </a:r>
          </a:p>
        </p:txBody>
      </p:sp>
      <p:sp>
        <p:nvSpPr>
          <p:cNvPr id="62476"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pPr lvl="0"/>
            <a:r>
              <a:rPr lang="en-US" noProof="0" smtClean="0"/>
              <a:t>Click to edit Master subtitle style</a:t>
            </a:r>
          </a:p>
        </p:txBody>
      </p:sp>
      <p:sp>
        <p:nvSpPr>
          <p:cNvPr id="62479" name="Rectangle 15"/>
          <p:cNvSpPr>
            <a:spLocks noGrp="1" noChangeArrowheads="1"/>
          </p:cNvSpPr>
          <p:nvPr>
            <p:ph type="sldNum" sz="quarter" idx="4"/>
          </p:nvPr>
        </p:nvSpPr>
        <p:spPr/>
        <p:txBody>
          <a:bodyPr/>
          <a:lstStyle>
            <a:lvl1pPr>
              <a:defRPr/>
            </a:lvl1pPr>
          </a:lstStyle>
          <a:p>
            <a:fld id="{38066C56-1808-4A5C-85E9-C69A6005A90A}" type="slidenum">
              <a:rPr lang="en-US"/>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6CDA9602-115A-4AEA-9D2A-C784ADB06E35}" type="slidenum">
              <a:rPr lang="en-US"/>
              <a:pPr/>
              <a:t>‹#›</a:t>
            </a:fld>
            <a:endParaRPr lang="en-US"/>
          </a:p>
        </p:txBody>
      </p:sp>
    </p:spTree>
    <p:extLst>
      <p:ext uri="{BB962C8B-B14F-4D97-AF65-F5344CB8AC3E}">
        <p14:creationId xmlns:p14="http://schemas.microsoft.com/office/powerpoint/2010/main" val="3663993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C99A59F-F57C-451C-ABF7-DBDFA0F87748}" type="slidenum">
              <a:rPr lang="en-US"/>
              <a:pPr/>
              <a:t>‹#›</a:t>
            </a:fld>
            <a:endParaRPr lang="en-US"/>
          </a:p>
        </p:txBody>
      </p:sp>
    </p:spTree>
    <p:extLst>
      <p:ext uri="{BB962C8B-B14F-4D97-AF65-F5344CB8AC3E}">
        <p14:creationId xmlns:p14="http://schemas.microsoft.com/office/powerpoint/2010/main" val="1540280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781800" y="6248400"/>
            <a:ext cx="1905000" cy="457200"/>
          </a:xfrm>
        </p:spPr>
        <p:txBody>
          <a:bodyPr/>
          <a:lstStyle>
            <a:lvl1pPr>
              <a:defRPr/>
            </a:lvl1pPr>
          </a:lstStyle>
          <a:p>
            <a:fld id="{AADB0FA8-7369-4558-8C1F-083369B1EA8F}" type="slidenum">
              <a:rPr lang="en-US"/>
              <a:pPr/>
              <a:t>‹#›</a:t>
            </a:fld>
            <a:endParaRPr lang="en-US"/>
          </a:p>
        </p:txBody>
      </p:sp>
    </p:spTree>
    <p:extLst>
      <p:ext uri="{BB962C8B-B14F-4D97-AF65-F5344CB8AC3E}">
        <p14:creationId xmlns:p14="http://schemas.microsoft.com/office/powerpoint/2010/main" val="738941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781800" y="6248400"/>
            <a:ext cx="1905000" cy="457200"/>
          </a:xfrm>
        </p:spPr>
        <p:txBody>
          <a:bodyPr/>
          <a:lstStyle>
            <a:lvl1pPr>
              <a:defRPr/>
            </a:lvl1pPr>
          </a:lstStyle>
          <a:p>
            <a:fld id="{04281320-E82F-4F9B-AA7F-082978DA654A}" type="slidenum">
              <a:rPr lang="en-US"/>
              <a:pPr/>
              <a:t>‹#›</a:t>
            </a:fld>
            <a:endParaRPr lang="en-US"/>
          </a:p>
        </p:txBody>
      </p:sp>
    </p:spTree>
    <p:extLst>
      <p:ext uri="{BB962C8B-B14F-4D97-AF65-F5344CB8AC3E}">
        <p14:creationId xmlns:p14="http://schemas.microsoft.com/office/powerpoint/2010/main" val="4157471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600200"/>
            <a:ext cx="7772400" cy="4530725"/>
          </a:xfrm>
        </p:spPr>
        <p:txBody>
          <a:bodyPr/>
          <a:lstStyle/>
          <a:p>
            <a:endParaRPr lang="en-US"/>
          </a:p>
        </p:txBody>
      </p:sp>
      <p:sp>
        <p:nvSpPr>
          <p:cNvPr id="4" name="Slide Number Placeholder 3"/>
          <p:cNvSpPr>
            <a:spLocks noGrp="1"/>
          </p:cNvSpPr>
          <p:nvPr>
            <p:ph type="sldNum" sz="quarter" idx="10"/>
          </p:nvPr>
        </p:nvSpPr>
        <p:spPr>
          <a:xfrm>
            <a:off x="6781800" y="6248400"/>
            <a:ext cx="1905000" cy="457200"/>
          </a:xfrm>
        </p:spPr>
        <p:txBody>
          <a:bodyPr/>
          <a:lstStyle>
            <a:lvl1pPr>
              <a:defRPr/>
            </a:lvl1pPr>
          </a:lstStyle>
          <a:p>
            <a:fld id="{01B4F100-03A1-4268-B294-821E6F60EB63}" type="slidenum">
              <a:rPr lang="en-US"/>
              <a:pPr/>
              <a:t>‹#›</a:t>
            </a:fld>
            <a:endParaRPr lang="en-US"/>
          </a:p>
        </p:txBody>
      </p:sp>
    </p:spTree>
    <p:extLst>
      <p:ext uri="{BB962C8B-B14F-4D97-AF65-F5344CB8AC3E}">
        <p14:creationId xmlns:p14="http://schemas.microsoft.com/office/powerpoint/2010/main" val="2395454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781800" y="6248400"/>
            <a:ext cx="1905000" cy="457200"/>
          </a:xfrm>
        </p:spPr>
        <p:txBody>
          <a:bodyPr/>
          <a:lstStyle>
            <a:lvl1pPr>
              <a:defRPr/>
            </a:lvl1pPr>
          </a:lstStyle>
          <a:p>
            <a:fld id="{5C026C3C-E3B9-4AC6-AD97-A993691A229D}" type="slidenum">
              <a:rPr lang="en-US"/>
              <a:pPr/>
              <a:t>‹#›</a:t>
            </a:fld>
            <a:endParaRPr lang="en-US"/>
          </a:p>
        </p:txBody>
      </p:sp>
    </p:spTree>
    <p:extLst>
      <p:ext uri="{BB962C8B-B14F-4D97-AF65-F5344CB8AC3E}">
        <p14:creationId xmlns:p14="http://schemas.microsoft.com/office/powerpoint/2010/main" val="135978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7CD11B2B-56DE-4585-9CAD-5D600BC8F811}" type="slidenum">
              <a:rPr lang="en-US"/>
              <a:pPr/>
              <a:t>‹#›</a:t>
            </a:fld>
            <a:endParaRPr lang="en-US"/>
          </a:p>
        </p:txBody>
      </p:sp>
    </p:spTree>
    <p:extLst>
      <p:ext uri="{BB962C8B-B14F-4D97-AF65-F5344CB8AC3E}">
        <p14:creationId xmlns:p14="http://schemas.microsoft.com/office/powerpoint/2010/main" val="2381181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33B9DE62-8695-4CC5-92BD-D13280FA514D}" type="slidenum">
              <a:rPr lang="en-US"/>
              <a:pPr/>
              <a:t>‹#›</a:t>
            </a:fld>
            <a:endParaRPr lang="en-US"/>
          </a:p>
        </p:txBody>
      </p:sp>
    </p:spTree>
    <p:extLst>
      <p:ext uri="{BB962C8B-B14F-4D97-AF65-F5344CB8AC3E}">
        <p14:creationId xmlns:p14="http://schemas.microsoft.com/office/powerpoint/2010/main" val="2190199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C52EB889-8A1E-457A-9D00-CAB03517B860}" type="slidenum">
              <a:rPr lang="en-US"/>
              <a:pPr/>
              <a:t>‹#›</a:t>
            </a:fld>
            <a:endParaRPr lang="en-US"/>
          </a:p>
        </p:txBody>
      </p:sp>
    </p:spTree>
    <p:extLst>
      <p:ext uri="{BB962C8B-B14F-4D97-AF65-F5344CB8AC3E}">
        <p14:creationId xmlns:p14="http://schemas.microsoft.com/office/powerpoint/2010/main" val="216179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2D00526E-A92E-4AB0-AB68-BA11AD27CA4E}" type="slidenum">
              <a:rPr lang="en-US"/>
              <a:pPr/>
              <a:t>‹#›</a:t>
            </a:fld>
            <a:endParaRPr lang="en-US"/>
          </a:p>
        </p:txBody>
      </p:sp>
    </p:spTree>
    <p:extLst>
      <p:ext uri="{BB962C8B-B14F-4D97-AF65-F5344CB8AC3E}">
        <p14:creationId xmlns:p14="http://schemas.microsoft.com/office/powerpoint/2010/main" val="188265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4E196D9-086E-46D3-98F2-D9BC3FD2171B}" type="slidenum">
              <a:rPr lang="en-US"/>
              <a:pPr/>
              <a:t>‹#›</a:t>
            </a:fld>
            <a:endParaRPr lang="en-US"/>
          </a:p>
        </p:txBody>
      </p:sp>
    </p:spTree>
    <p:extLst>
      <p:ext uri="{BB962C8B-B14F-4D97-AF65-F5344CB8AC3E}">
        <p14:creationId xmlns:p14="http://schemas.microsoft.com/office/powerpoint/2010/main" val="151663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6B293FB1-52BB-4582-B7EF-8149300F8E59}" type="slidenum">
              <a:rPr lang="en-US"/>
              <a:pPr/>
              <a:t>‹#›</a:t>
            </a:fld>
            <a:endParaRPr lang="en-US"/>
          </a:p>
        </p:txBody>
      </p:sp>
    </p:spTree>
    <p:extLst>
      <p:ext uri="{BB962C8B-B14F-4D97-AF65-F5344CB8AC3E}">
        <p14:creationId xmlns:p14="http://schemas.microsoft.com/office/powerpoint/2010/main" val="287463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D7CCDB3-8AD4-406D-84F4-76B3AC58300D}" type="slidenum">
              <a:rPr lang="en-US"/>
              <a:pPr/>
              <a:t>‹#›</a:t>
            </a:fld>
            <a:endParaRPr lang="en-US"/>
          </a:p>
        </p:txBody>
      </p:sp>
    </p:spTree>
    <p:extLst>
      <p:ext uri="{BB962C8B-B14F-4D97-AF65-F5344CB8AC3E}">
        <p14:creationId xmlns:p14="http://schemas.microsoft.com/office/powerpoint/2010/main" val="3016777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3D9C367-B47F-402A-AF72-252949D3A0D3}" type="slidenum">
              <a:rPr lang="en-US"/>
              <a:pPr/>
              <a:t>‹#›</a:t>
            </a:fld>
            <a:endParaRPr lang="en-US"/>
          </a:p>
        </p:txBody>
      </p:sp>
    </p:spTree>
    <p:extLst>
      <p:ext uri="{BB962C8B-B14F-4D97-AF65-F5344CB8AC3E}">
        <p14:creationId xmlns:p14="http://schemas.microsoft.com/office/powerpoint/2010/main" val="619050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42" name="Group 2"/>
          <p:cNvGrpSpPr>
            <a:grpSpLocks/>
          </p:cNvGrpSpPr>
          <p:nvPr/>
        </p:nvGrpSpPr>
        <p:grpSpPr bwMode="auto">
          <a:xfrm>
            <a:off x="0" y="0"/>
            <a:ext cx="8686800" cy="4876800"/>
            <a:chOff x="0" y="0"/>
            <a:chExt cx="5472" cy="3072"/>
          </a:xfrm>
        </p:grpSpPr>
        <p:sp>
          <p:nvSpPr>
            <p:cNvPr id="61443" name="Rectangle 3"/>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grpSp>
          <p:nvGrpSpPr>
            <p:cNvPr id="61444" name="Group 4"/>
            <p:cNvGrpSpPr>
              <a:grpSpLocks/>
            </p:cNvGrpSpPr>
            <p:nvPr/>
          </p:nvGrpSpPr>
          <p:grpSpPr bwMode="auto">
            <a:xfrm>
              <a:off x="240" y="893"/>
              <a:ext cx="5232" cy="115"/>
              <a:chOff x="240" y="893"/>
              <a:chExt cx="5232" cy="115"/>
            </a:xfrm>
          </p:grpSpPr>
          <p:sp>
            <p:nvSpPr>
              <p:cNvPr id="61445" name="Rectangle 5"/>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a:latin typeface="ZapfHumnst BT" pitchFamily="34" charset="0"/>
                </a:endParaRPr>
              </a:p>
            </p:txBody>
          </p:sp>
          <p:sp>
            <p:nvSpPr>
              <p:cNvPr id="61446" name="Line 6"/>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61447" name="Rectangle 7"/>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48" name="Rectangle 8"/>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51" name="Rectangle 11"/>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fld id="{18F25418-8851-404D-82CF-199E7E03DADE}" type="slidenum">
              <a:rPr lang="en-US"/>
              <a:pPr/>
              <a:t>‹#›</a:t>
            </a:fld>
            <a:endParaRPr lang="en-US"/>
          </a:p>
        </p:txBody>
      </p:sp>
      <p:sp>
        <p:nvSpPr>
          <p:cNvPr id="61452" name="Line 12"/>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iming>
    <p:tnLst>
      <p:par>
        <p:cTn id="1" dur="indefinite" restart="never" nodeType="tmRoot"/>
      </p:par>
    </p:tnLst>
  </p:timing>
  <p:hf hdr="0" ftr="0" dt="0"/>
  <p:txStyles>
    <p:titleStyle>
      <a:lvl1pPr algn="ctr" rtl="0" fontAlgn="base">
        <a:spcBef>
          <a:spcPct val="0"/>
        </a:spcBef>
        <a:spcAft>
          <a:spcPct val="0"/>
        </a:spcAft>
        <a:defRPr sz="3600">
          <a:solidFill>
            <a:schemeClr val="tx2"/>
          </a:solidFill>
          <a:latin typeface="+mj-lt"/>
          <a:ea typeface="+mj-ea"/>
          <a:cs typeface="+mj-cs"/>
        </a:defRPr>
      </a:lvl1pPr>
      <a:lvl2pPr algn="ctr" rtl="0" fontAlgn="base">
        <a:spcBef>
          <a:spcPct val="0"/>
        </a:spcBef>
        <a:spcAft>
          <a:spcPct val="0"/>
        </a:spcAft>
        <a:defRPr sz="3600">
          <a:solidFill>
            <a:schemeClr val="tx2"/>
          </a:solidFill>
          <a:latin typeface="ZapfHumnst BT" pitchFamily="34" charset="0"/>
        </a:defRPr>
      </a:lvl2pPr>
      <a:lvl3pPr algn="ctr" rtl="0" fontAlgn="base">
        <a:spcBef>
          <a:spcPct val="0"/>
        </a:spcBef>
        <a:spcAft>
          <a:spcPct val="0"/>
        </a:spcAft>
        <a:defRPr sz="3600">
          <a:solidFill>
            <a:schemeClr val="tx2"/>
          </a:solidFill>
          <a:latin typeface="ZapfHumnst BT" pitchFamily="34" charset="0"/>
        </a:defRPr>
      </a:lvl3pPr>
      <a:lvl4pPr algn="ctr" rtl="0" fontAlgn="base">
        <a:spcBef>
          <a:spcPct val="0"/>
        </a:spcBef>
        <a:spcAft>
          <a:spcPct val="0"/>
        </a:spcAft>
        <a:defRPr sz="3600">
          <a:solidFill>
            <a:schemeClr val="tx2"/>
          </a:solidFill>
          <a:latin typeface="ZapfHumnst BT" pitchFamily="34" charset="0"/>
        </a:defRPr>
      </a:lvl4pPr>
      <a:lvl5pPr algn="ctr" rtl="0" fontAlgn="base">
        <a:spcBef>
          <a:spcPct val="0"/>
        </a:spcBef>
        <a:spcAft>
          <a:spcPct val="0"/>
        </a:spcAft>
        <a:defRPr sz="3600">
          <a:solidFill>
            <a:schemeClr val="tx2"/>
          </a:solidFill>
          <a:latin typeface="ZapfHumnst BT" pitchFamily="34" charset="0"/>
        </a:defRPr>
      </a:lvl5pPr>
      <a:lvl6pPr marL="457200" algn="ctr" rtl="0" fontAlgn="base">
        <a:spcBef>
          <a:spcPct val="0"/>
        </a:spcBef>
        <a:spcAft>
          <a:spcPct val="0"/>
        </a:spcAft>
        <a:defRPr sz="3600">
          <a:solidFill>
            <a:schemeClr val="tx2"/>
          </a:solidFill>
          <a:latin typeface="ZapfHumnst BT" pitchFamily="34" charset="0"/>
        </a:defRPr>
      </a:lvl6pPr>
      <a:lvl7pPr marL="914400" algn="ctr" rtl="0" fontAlgn="base">
        <a:spcBef>
          <a:spcPct val="0"/>
        </a:spcBef>
        <a:spcAft>
          <a:spcPct val="0"/>
        </a:spcAft>
        <a:defRPr sz="3600">
          <a:solidFill>
            <a:schemeClr val="tx2"/>
          </a:solidFill>
          <a:latin typeface="ZapfHumnst BT" pitchFamily="34" charset="0"/>
        </a:defRPr>
      </a:lvl7pPr>
      <a:lvl8pPr marL="1371600" algn="ctr" rtl="0" fontAlgn="base">
        <a:spcBef>
          <a:spcPct val="0"/>
        </a:spcBef>
        <a:spcAft>
          <a:spcPct val="0"/>
        </a:spcAft>
        <a:defRPr sz="3600">
          <a:solidFill>
            <a:schemeClr val="tx2"/>
          </a:solidFill>
          <a:latin typeface="ZapfHumnst BT" pitchFamily="34" charset="0"/>
        </a:defRPr>
      </a:lvl8pPr>
      <a:lvl9pPr marL="1828800" algn="ctr" rtl="0" fontAlgn="base">
        <a:spcBef>
          <a:spcPct val="0"/>
        </a:spcBef>
        <a:spcAft>
          <a:spcPct val="0"/>
        </a:spcAft>
        <a:defRPr sz="3600">
          <a:solidFill>
            <a:schemeClr val="tx2"/>
          </a:solidFill>
          <a:latin typeface="ZapfHumnst BT" pitchFamily="34" charset="0"/>
        </a:defRPr>
      </a:lvl9pPr>
    </p:titleStyle>
    <p:bodyStyle>
      <a:lvl1pPr marL="342900" indent="-342900" algn="l" rtl="0" fontAlgn="base">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upload.wikimedia.org/wikipedia/en/7/77/Comp_inhib.png" TargetMode="Externa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upload.wikimedia.org/wikipedia/commons/3/30/Gray1130.svg" TargetMode="Externa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upload.wikimedia.org/wikipedia/en/2/2e/Ureter.JPG" TargetMode="Externa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upload.wikimedia.org/wikipedia/en/7/7f/Comp_inhib3.png" TargetMode="Externa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upload.wikimedia.org/wikipedia/commons/3/34/Gray34.png" TargetMode="Externa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upload.wikimedia.org/wikipedia/en/2/2e/Etc2.pn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upload.wikimedia.org/wikipedia/commons/c/c0/Skeletal_muscle.jpg" TargetMode="Externa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upload.wikimedia.org/wikipedia/commons/f/f4/Leaf_1_web.jpg" TargetMode="Externa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upload.wikimedia.org/wikipedia/en/7/78/WIKI-Grass.jpg" TargetMode="External"/><Relationship Id="rId1" Type="http://schemas.openxmlformats.org/officeDocument/2006/relationships/slideLayout" Target="../slideLayouts/slideLayout4.xml"/><Relationship Id="rId5" Type="http://schemas.openxmlformats.org/officeDocument/2006/relationships/image" Target="../media/image27.jpeg"/><Relationship Id="rId4" Type="http://schemas.openxmlformats.org/officeDocument/2006/relationships/hyperlink" Target="http://upload.wikimedia.org/wikipedia/commons/f/f4/Leaf_1_web.jpg"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upload.wikimedia.org/wikipedia/commons/b/bf/Carrot.jpg" TargetMode="Externa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hyperlink" Target="http://upload.wikimedia.org/wikipedia/commons/1/17/Vine.jpg"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upload.wikimedia.org/wikipedia/en/7/72/Root-system.web.jpg" TargetMode="Externa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upload.wikimedia.org/wikipedia/en/d/df/Prickly_Pear_Closeup.jpg"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upload.wikimedia.org/wikipedia/en/3/33/Bee_pollenating_a_rose.jpg" TargetMode="Externa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hyperlink" Target="http://upload.wikimedia.org/wikipedia/commons/0/0e/Morgan_crossover_1.jpg" TargetMode="External"/><Relationship Id="rId2" Type="http://schemas.openxmlformats.org/officeDocument/2006/relationships/image" Target="../media/image52.jpeg"/><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upload.wikimedia.org/wikipedia/commons/0/0e/Morgan_crossover_1.jpg"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upload.wikimedia.org/wikipedia/commons/f/f1/Gray339.png" TargetMode="External"/><Relationship Id="rId1" Type="http://schemas.openxmlformats.org/officeDocument/2006/relationships/slideLayout" Target="../slideLayouts/slideLayout4.xml"/><Relationship Id="rId5" Type="http://schemas.openxmlformats.org/officeDocument/2006/relationships/image" Target="../media/image74.png"/><Relationship Id="rId4" Type="http://schemas.openxmlformats.org/officeDocument/2006/relationships/hyperlink" Target="http://upload.wikimedia.org/wikipedia/commons/1/16/Knee_diagram.png"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upload.wikimedia.org/wikipedia/commons/d/db/Musclon2.jpg" TargetMode="Externa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hyperlink" Target="http://upload.wikimedia.org/wikipedia/en/a/af/SlidingMyofibril.svg" TargetMode="Externa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8C53C991-1138-47F4-BAA3-597DCFA9D01B}" type="slidenum">
              <a:rPr lang="en-US"/>
              <a:pPr/>
              <a:t>1</a:t>
            </a:fld>
            <a:endParaRPr lang="en-US"/>
          </a:p>
        </p:txBody>
      </p:sp>
      <p:sp>
        <p:nvSpPr>
          <p:cNvPr id="448514" name="Rectangle 2"/>
          <p:cNvSpPr>
            <a:spLocks noGrp="1" noChangeArrowheads="1"/>
          </p:cNvSpPr>
          <p:nvPr>
            <p:ph type="ctrTitle"/>
          </p:nvPr>
        </p:nvSpPr>
        <p:spPr/>
        <p:txBody>
          <a:bodyPr/>
          <a:lstStyle/>
          <a:p>
            <a:r>
              <a:rPr lang="en-US" i="1"/>
              <a:t>Unit 7: Nucleic Acids and Proteins</a:t>
            </a:r>
          </a:p>
        </p:txBody>
      </p:sp>
      <p:sp>
        <p:nvSpPr>
          <p:cNvPr id="448515" name="Rectangle 3"/>
          <p:cNvSpPr>
            <a:spLocks noGrp="1" noChangeArrowheads="1"/>
          </p:cNvSpPr>
          <p:nvPr>
            <p:ph type="subTitle" idx="1"/>
          </p:nvPr>
        </p:nvSpPr>
        <p:spPr/>
        <p:txBody>
          <a:bodyPr/>
          <a:lstStyle/>
          <a:p>
            <a:pPr algn="l"/>
            <a:r>
              <a:rPr lang="en-US" sz="4000"/>
              <a:t>Lesson 7.5 Proteins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EE374DE4-D801-4CFD-89F8-88594A614918}" type="slidenum">
              <a:rPr lang="en-US"/>
              <a:pPr/>
              <a:t>10</a:t>
            </a:fld>
            <a:endParaRPr lang="en-US"/>
          </a:p>
        </p:txBody>
      </p:sp>
      <p:sp>
        <p:nvSpPr>
          <p:cNvPr id="457730" name="Rectangle 2"/>
          <p:cNvSpPr>
            <a:spLocks noGrp="1" noChangeArrowheads="1"/>
          </p:cNvSpPr>
          <p:nvPr>
            <p:ph type="title"/>
          </p:nvPr>
        </p:nvSpPr>
        <p:spPr/>
        <p:txBody>
          <a:bodyPr/>
          <a:lstStyle/>
          <a:p>
            <a:r>
              <a:rPr lang="en-US" sz="2800"/>
              <a:t>7.6.4a Explain the difference between competitive and non-competitive inhibition, with reference to one example of each.</a:t>
            </a:r>
          </a:p>
        </p:txBody>
      </p:sp>
      <p:sp>
        <p:nvSpPr>
          <p:cNvPr id="457731" name="Rectangle 3"/>
          <p:cNvSpPr>
            <a:spLocks noGrp="1" noChangeArrowheads="1"/>
          </p:cNvSpPr>
          <p:nvPr>
            <p:ph type="body" sz="half" idx="1"/>
          </p:nvPr>
        </p:nvSpPr>
        <p:spPr>
          <a:xfrm>
            <a:off x="914400" y="1600200"/>
            <a:ext cx="7620000" cy="1371600"/>
          </a:xfrm>
        </p:spPr>
        <p:txBody>
          <a:bodyPr/>
          <a:lstStyle/>
          <a:p>
            <a:pPr>
              <a:lnSpc>
                <a:spcPct val="80000"/>
              </a:lnSpc>
            </a:pPr>
            <a:r>
              <a:rPr lang="en-US" sz="2400" u="sng"/>
              <a:t>Competitive inhibition-</a:t>
            </a:r>
            <a:r>
              <a:rPr lang="en-US" sz="2400"/>
              <a:t> an inhibiting molecule structurally similar to the substrate molecule binds to the active site, preventing substrate binding. Example- the antibiotic Prontosil in bacteria.</a:t>
            </a:r>
          </a:p>
          <a:p>
            <a:pPr>
              <a:lnSpc>
                <a:spcPct val="80000"/>
              </a:lnSpc>
              <a:buFont typeface="Wingdings" pitchFamily="2" charset="2"/>
              <a:buNone/>
            </a:pPr>
            <a:endParaRPr lang="en-US" sz="2400"/>
          </a:p>
        </p:txBody>
      </p:sp>
      <p:pic>
        <p:nvPicPr>
          <p:cNvPr id="457732" name="Picture 4" descr="800px-Comp_inhib">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971800"/>
            <a:ext cx="4876800" cy="3419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57733" name="Text Box 5"/>
          <p:cNvSpPr txBox="1">
            <a:spLocks noChangeArrowheads="1"/>
          </p:cNvSpPr>
          <p:nvPr/>
        </p:nvSpPr>
        <p:spPr bwMode="auto">
          <a:xfrm>
            <a:off x="2895600" y="6491288"/>
            <a:ext cx="3886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Courtesy of Jerry Crimson Mann</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102EEFD8-3230-437C-A4FB-7008324A6FAD}" type="slidenum">
              <a:rPr lang="en-US"/>
              <a:pPr/>
              <a:t>100</a:t>
            </a:fld>
            <a:endParaRPr lang="en-US"/>
          </a:p>
        </p:txBody>
      </p:sp>
      <p:sp>
        <p:nvSpPr>
          <p:cNvPr id="551938" name="Rectangle 2"/>
          <p:cNvSpPr>
            <a:spLocks noGrp="1" noChangeArrowheads="1"/>
          </p:cNvSpPr>
          <p:nvPr>
            <p:ph type="title"/>
          </p:nvPr>
        </p:nvSpPr>
        <p:spPr/>
        <p:txBody>
          <a:bodyPr/>
          <a:lstStyle/>
          <a:p>
            <a:r>
              <a:rPr lang="en-US" sz="3200"/>
              <a:t>11.3.2 Draw and label a diagram of the kidney.</a:t>
            </a:r>
          </a:p>
        </p:txBody>
      </p:sp>
      <p:sp>
        <p:nvSpPr>
          <p:cNvPr id="551939" name="Rectangle 3"/>
          <p:cNvSpPr>
            <a:spLocks noGrp="1" noChangeArrowheads="1"/>
          </p:cNvSpPr>
          <p:nvPr>
            <p:ph type="body" sz="half" idx="1"/>
          </p:nvPr>
        </p:nvSpPr>
        <p:spPr/>
        <p:txBody>
          <a:bodyPr/>
          <a:lstStyle/>
          <a:p>
            <a:r>
              <a:rPr lang="en-US" sz="2400"/>
              <a:t>Cortex</a:t>
            </a:r>
          </a:p>
          <a:p>
            <a:r>
              <a:rPr lang="en-US" sz="2400"/>
              <a:t>Medulla</a:t>
            </a:r>
          </a:p>
          <a:p>
            <a:r>
              <a:rPr lang="en-US" sz="2400"/>
              <a:t>Pelvis</a:t>
            </a:r>
          </a:p>
          <a:p>
            <a:r>
              <a:rPr lang="en-US" sz="2400"/>
              <a:t>Ureter</a:t>
            </a:r>
          </a:p>
          <a:p>
            <a:r>
              <a:rPr lang="en-US" sz="2400"/>
              <a:t>Renal blood vessels</a:t>
            </a:r>
          </a:p>
        </p:txBody>
      </p:sp>
      <p:pic>
        <p:nvPicPr>
          <p:cNvPr id="551940" name="Picture 4" descr="Kidney_section"/>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486400" y="1828800"/>
            <a:ext cx="2673350" cy="44958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1941" name="Picture 5" descr="kidney"/>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1066800" y="3810000"/>
            <a:ext cx="3962400" cy="2787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91A3669-CBB6-4B75-BB84-8F52122B9623}" type="slidenum">
              <a:rPr lang="en-US"/>
              <a:pPr/>
              <a:t>101</a:t>
            </a:fld>
            <a:endParaRPr lang="en-US"/>
          </a:p>
        </p:txBody>
      </p:sp>
      <p:sp>
        <p:nvSpPr>
          <p:cNvPr id="552962" name="Rectangle 2"/>
          <p:cNvSpPr>
            <a:spLocks noGrp="1" noChangeArrowheads="1"/>
          </p:cNvSpPr>
          <p:nvPr>
            <p:ph type="title"/>
          </p:nvPr>
        </p:nvSpPr>
        <p:spPr/>
        <p:txBody>
          <a:bodyPr/>
          <a:lstStyle/>
          <a:p>
            <a:r>
              <a:rPr lang="en-US" sz="3200"/>
              <a:t>11.3.3 Annotate a diagram of a glomerulus and associated nephron to show the function of each part.</a:t>
            </a:r>
          </a:p>
        </p:txBody>
      </p:sp>
      <p:pic>
        <p:nvPicPr>
          <p:cNvPr id="552963" name="Picture 3" descr="Kidney_nephron"/>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810000" y="1676400"/>
            <a:ext cx="4953000" cy="49371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2964" name="Picture 4" descr="Gray1129"/>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219200" y="2438400"/>
            <a:ext cx="2173288" cy="2743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2858779E-8AF3-473A-B139-C57089B568EF}" type="slidenum">
              <a:rPr lang="en-US"/>
              <a:pPr/>
              <a:t>102</a:t>
            </a:fld>
            <a:endParaRPr lang="en-US"/>
          </a:p>
        </p:txBody>
      </p:sp>
      <p:sp>
        <p:nvSpPr>
          <p:cNvPr id="553986" name="Rectangle 2"/>
          <p:cNvSpPr>
            <a:spLocks noGrp="1" noChangeArrowheads="1"/>
          </p:cNvSpPr>
          <p:nvPr>
            <p:ph type="title"/>
          </p:nvPr>
        </p:nvSpPr>
        <p:spPr/>
        <p:txBody>
          <a:bodyPr/>
          <a:lstStyle/>
          <a:p>
            <a:r>
              <a:rPr lang="en-US" sz="3200"/>
              <a:t>11.3.4 Explain the process of ultrafiltration.</a:t>
            </a:r>
          </a:p>
        </p:txBody>
      </p:sp>
      <p:sp>
        <p:nvSpPr>
          <p:cNvPr id="553987" name="Rectangle 3"/>
          <p:cNvSpPr>
            <a:spLocks noGrp="1" noChangeArrowheads="1"/>
          </p:cNvSpPr>
          <p:nvPr>
            <p:ph type="body" sz="half" idx="1"/>
          </p:nvPr>
        </p:nvSpPr>
        <p:spPr>
          <a:xfrm>
            <a:off x="914400" y="1600200"/>
            <a:ext cx="5791200" cy="4724400"/>
          </a:xfrm>
        </p:spPr>
        <p:txBody>
          <a:bodyPr/>
          <a:lstStyle/>
          <a:p>
            <a:pPr>
              <a:lnSpc>
                <a:spcPct val="90000"/>
              </a:lnSpc>
            </a:pPr>
            <a:r>
              <a:rPr lang="en-US" sz="2400" u="sng"/>
              <a:t>Ultrafiltration-</a:t>
            </a:r>
            <a:r>
              <a:rPr lang="en-US" sz="2400"/>
              <a:t> Blood pressure from the pumping heart forces fluid and materials out of the glomerulus (across a semi-permeable membrane) into the nephron.</a:t>
            </a:r>
          </a:p>
          <a:p>
            <a:pPr>
              <a:lnSpc>
                <a:spcPct val="90000"/>
              </a:lnSpc>
            </a:pPr>
            <a:endParaRPr lang="en-US" sz="2400"/>
          </a:p>
          <a:p>
            <a:pPr>
              <a:lnSpc>
                <a:spcPct val="90000"/>
              </a:lnSpc>
            </a:pPr>
            <a:r>
              <a:rPr lang="en-US" sz="2400" u="sng"/>
              <a:t>Fenestrated blood capillaries-</a:t>
            </a:r>
            <a:r>
              <a:rPr lang="en-US" sz="2400"/>
              <a:t> are elastic in nature to help with ultrafiltration.</a:t>
            </a:r>
          </a:p>
          <a:p>
            <a:pPr>
              <a:lnSpc>
                <a:spcPct val="90000"/>
              </a:lnSpc>
            </a:pPr>
            <a:endParaRPr lang="en-US" sz="2400"/>
          </a:p>
          <a:p>
            <a:pPr>
              <a:lnSpc>
                <a:spcPct val="90000"/>
              </a:lnSpc>
            </a:pPr>
            <a:r>
              <a:rPr lang="en-US" sz="2400" u="sng"/>
              <a:t>Basement membrane-</a:t>
            </a:r>
            <a:r>
              <a:rPr lang="en-US" sz="2400"/>
              <a:t> thick, layer of negatively charges tissue which helps keep negatively charged particles from crossing into the nephron.</a:t>
            </a:r>
            <a:endParaRPr lang="en-US" sz="2400" u="sng"/>
          </a:p>
        </p:txBody>
      </p:sp>
      <p:pic>
        <p:nvPicPr>
          <p:cNvPr id="553988" name="Picture 4" descr="Gray113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858000" y="1828800"/>
            <a:ext cx="1776413" cy="2362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21411D11-EC52-4E96-81F3-3F82832E1C4E}" type="slidenum">
              <a:rPr lang="en-US"/>
              <a:pPr/>
              <a:t>103</a:t>
            </a:fld>
            <a:endParaRPr lang="en-US"/>
          </a:p>
        </p:txBody>
      </p:sp>
      <p:sp>
        <p:nvSpPr>
          <p:cNvPr id="555010" name="Rectangle 2"/>
          <p:cNvSpPr>
            <a:spLocks noGrp="1" noChangeArrowheads="1"/>
          </p:cNvSpPr>
          <p:nvPr>
            <p:ph type="title"/>
          </p:nvPr>
        </p:nvSpPr>
        <p:spPr/>
        <p:txBody>
          <a:bodyPr/>
          <a:lstStyle/>
          <a:p>
            <a:r>
              <a:rPr lang="en-US" sz="3200"/>
              <a:t>11.3.5 Define </a:t>
            </a:r>
            <a:r>
              <a:rPr lang="en-US" sz="3200" i="1"/>
              <a:t>osmoregulation</a:t>
            </a:r>
            <a:r>
              <a:rPr lang="en-US" sz="3200"/>
              <a:t>.</a:t>
            </a:r>
          </a:p>
        </p:txBody>
      </p:sp>
      <p:sp>
        <p:nvSpPr>
          <p:cNvPr id="555011" name="Rectangle 3"/>
          <p:cNvSpPr>
            <a:spLocks noGrp="1" noChangeArrowheads="1"/>
          </p:cNvSpPr>
          <p:nvPr>
            <p:ph type="body" sz="half" idx="1"/>
          </p:nvPr>
        </p:nvSpPr>
        <p:spPr>
          <a:xfrm>
            <a:off x="914400" y="1905000"/>
            <a:ext cx="3810000" cy="4225925"/>
          </a:xfrm>
        </p:spPr>
        <p:txBody>
          <a:bodyPr/>
          <a:lstStyle/>
          <a:p>
            <a:r>
              <a:rPr lang="en-US" sz="2400" u="sng"/>
              <a:t>Osmoregulation-</a:t>
            </a:r>
            <a:r>
              <a:rPr lang="en-US" sz="2400"/>
              <a:t> the control of the water balance of the blood, tissue or cytoplasm of a living organism. An inability to osmoregulate may result in edema.</a:t>
            </a:r>
          </a:p>
        </p:txBody>
      </p:sp>
      <p:pic>
        <p:nvPicPr>
          <p:cNvPr id="555012" name="Picture 4" descr="imgHD-cardiomyopathy-sympto"/>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905000"/>
            <a:ext cx="3348038" cy="3886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39B0EEEC-EB38-4CE7-A54B-433D0E04E0DF}" type="slidenum">
              <a:rPr lang="en-US"/>
              <a:pPr/>
              <a:t>104</a:t>
            </a:fld>
            <a:endParaRPr lang="en-US"/>
          </a:p>
        </p:txBody>
      </p:sp>
      <p:sp>
        <p:nvSpPr>
          <p:cNvPr id="556034" name="Rectangle 2"/>
          <p:cNvSpPr>
            <a:spLocks noGrp="1" noChangeArrowheads="1"/>
          </p:cNvSpPr>
          <p:nvPr>
            <p:ph type="title"/>
          </p:nvPr>
        </p:nvSpPr>
        <p:spPr/>
        <p:txBody>
          <a:bodyPr/>
          <a:lstStyle/>
          <a:p>
            <a:r>
              <a:rPr lang="en-US" sz="2800"/>
              <a:t>11.3.6 Explain the reabsorption of glucose, water and salts in the proximal convoluted tubule.</a:t>
            </a:r>
          </a:p>
        </p:txBody>
      </p:sp>
      <p:sp>
        <p:nvSpPr>
          <p:cNvPr id="556035" name="Rectangle 3"/>
          <p:cNvSpPr>
            <a:spLocks noGrp="1" noChangeArrowheads="1"/>
          </p:cNvSpPr>
          <p:nvPr>
            <p:ph type="body" sz="half" idx="1"/>
          </p:nvPr>
        </p:nvSpPr>
        <p:spPr>
          <a:xfrm>
            <a:off x="685800" y="1600200"/>
            <a:ext cx="5334000" cy="4953000"/>
          </a:xfrm>
        </p:spPr>
        <p:txBody>
          <a:bodyPr/>
          <a:lstStyle/>
          <a:p>
            <a:r>
              <a:rPr lang="en-US" sz="2400" u="sng"/>
              <a:t>Reabsorption-</a:t>
            </a:r>
            <a:r>
              <a:rPr lang="en-US" sz="2400"/>
              <a:t> water and solutes which have been removed from the blood from ultrafiltration are moved back into the blood. Reabsorption involves:</a:t>
            </a:r>
          </a:p>
          <a:p>
            <a:pPr lvl="1"/>
            <a:r>
              <a:rPr lang="en-US" sz="2400" u="sng"/>
              <a:t>Microvilli-</a:t>
            </a:r>
            <a:r>
              <a:rPr lang="en-US" sz="2400"/>
              <a:t> increase surface area to help facilitate reabsorption</a:t>
            </a:r>
          </a:p>
          <a:p>
            <a:pPr lvl="1"/>
            <a:r>
              <a:rPr lang="en-US" sz="2400" u="sng"/>
              <a:t>Osmosis-</a:t>
            </a:r>
            <a:r>
              <a:rPr lang="en-US" sz="2400"/>
              <a:t> water is diverted back into the blood due to a concentration gradient.</a:t>
            </a:r>
          </a:p>
          <a:p>
            <a:pPr lvl="1"/>
            <a:r>
              <a:rPr lang="en-US" sz="2400" u="sng"/>
              <a:t>Active transport-</a:t>
            </a:r>
            <a:r>
              <a:rPr lang="en-US" sz="2400"/>
              <a:t> some solutes are actively transported back into the blood.</a:t>
            </a:r>
          </a:p>
        </p:txBody>
      </p:sp>
      <p:pic>
        <p:nvPicPr>
          <p:cNvPr id="556036" name="Picture 4" descr="Kidney_nephr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6194" t="7199" r="32527" b="77109"/>
          <a:stretch>
            <a:fillRect/>
          </a:stretch>
        </p:blipFill>
        <p:spPr>
          <a:xfrm>
            <a:off x="6019800" y="1752600"/>
            <a:ext cx="2662238" cy="13319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6037" name="Line 5"/>
          <p:cNvSpPr>
            <a:spLocks noChangeShapeType="1"/>
          </p:cNvSpPr>
          <p:nvPr/>
        </p:nvSpPr>
        <p:spPr bwMode="auto">
          <a:xfrm>
            <a:off x="5867400" y="1066800"/>
            <a:ext cx="1295400" cy="685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89DA7BB3-35A2-49EE-A4F6-FD3EE44D2C46}" type="slidenum">
              <a:rPr lang="en-US"/>
              <a:pPr/>
              <a:t>105</a:t>
            </a:fld>
            <a:endParaRPr lang="en-US"/>
          </a:p>
        </p:txBody>
      </p:sp>
      <p:sp>
        <p:nvSpPr>
          <p:cNvPr id="557058" name="Rectangle 2"/>
          <p:cNvSpPr>
            <a:spLocks noGrp="1" noChangeArrowheads="1"/>
          </p:cNvSpPr>
          <p:nvPr>
            <p:ph type="title"/>
          </p:nvPr>
        </p:nvSpPr>
        <p:spPr/>
        <p:txBody>
          <a:bodyPr/>
          <a:lstStyle/>
          <a:p>
            <a:r>
              <a:rPr lang="en-US" sz="2800"/>
              <a:t>11.3.7 Explain the roles of the loop of Henle, medulla, collecting duct and ADH in maintaining water balance of the blood.</a:t>
            </a:r>
          </a:p>
        </p:txBody>
      </p:sp>
      <p:sp>
        <p:nvSpPr>
          <p:cNvPr id="557059" name="Rectangle 3"/>
          <p:cNvSpPr>
            <a:spLocks noGrp="1" noChangeArrowheads="1"/>
          </p:cNvSpPr>
          <p:nvPr>
            <p:ph type="body" sz="half" idx="1"/>
          </p:nvPr>
        </p:nvSpPr>
        <p:spPr>
          <a:xfrm>
            <a:off x="762000" y="4343400"/>
            <a:ext cx="8001000" cy="2057400"/>
          </a:xfrm>
        </p:spPr>
        <p:txBody>
          <a:bodyPr/>
          <a:lstStyle/>
          <a:p>
            <a:pPr>
              <a:lnSpc>
                <a:spcPct val="90000"/>
              </a:lnSpc>
              <a:buFont typeface="Wingdings" pitchFamily="2" charset="2"/>
              <a:buNone/>
            </a:pPr>
            <a:endParaRPr lang="en-US" u="sng"/>
          </a:p>
          <a:p>
            <a:pPr>
              <a:lnSpc>
                <a:spcPct val="90000"/>
              </a:lnSpc>
              <a:buFont typeface="Wingdings" pitchFamily="2" charset="2"/>
              <a:buNone/>
            </a:pPr>
            <a:r>
              <a:rPr lang="en-US" sz="2400" u="sng"/>
              <a:t>ADH= antidiuretic hormone.</a:t>
            </a:r>
            <a:r>
              <a:rPr lang="en-US" sz="2400"/>
              <a:t> </a:t>
            </a:r>
          </a:p>
          <a:p>
            <a:pPr lvl="1">
              <a:lnSpc>
                <a:spcPct val="90000"/>
              </a:lnSpc>
              <a:buFont typeface="Wingdings" pitchFamily="2" charset="2"/>
              <a:buNone/>
            </a:pPr>
            <a:r>
              <a:rPr lang="en-US" sz="2400"/>
              <a:t>ADH increase = more water reabsorbed.</a:t>
            </a:r>
          </a:p>
          <a:p>
            <a:pPr lvl="1">
              <a:lnSpc>
                <a:spcPct val="90000"/>
              </a:lnSpc>
              <a:buFont typeface="Wingdings" pitchFamily="2" charset="2"/>
              <a:buNone/>
            </a:pPr>
            <a:r>
              <a:rPr lang="en-US" sz="2400"/>
              <a:t>ADH decrease = more water released in urine.</a:t>
            </a:r>
          </a:p>
          <a:p>
            <a:pPr>
              <a:lnSpc>
                <a:spcPct val="90000"/>
              </a:lnSpc>
              <a:buFont typeface="Wingdings" pitchFamily="2" charset="2"/>
              <a:buNone/>
            </a:pPr>
            <a:r>
              <a:rPr lang="en-US" sz="2400" u="sng"/>
              <a:t>Collecting duct-</a:t>
            </a:r>
            <a:r>
              <a:rPr lang="en-US" sz="2400"/>
              <a:t> funnels water into the ureter for excretion.</a:t>
            </a:r>
          </a:p>
          <a:p>
            <a:pPr>
              <a:lnSpc>
                <a:spcPct val="90000"/>
              </a:lnSpc>
            </a:pPr>
            <a:endParaRPr lang="en-US" sz="2400"/>
          </a:p>
          <a:p>
            <a:pPr>
              <a:lnSpc>
                <a:spcPct val="90000"/>
              </a:lnSpc>
            </a:pPr>
            <a:endParaRPr lang="en-US" sz="2400"/>
          </a:p>
        </p:txBody>
      </p:sp>
      <p:pic>
        <p:nvPicPr>
          <p:cNvPr id="557060" name="Picture 4" descr="nephr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81600" y="1828800"/>
            <a:ext cx="3124200" cy="27400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7061" name="Text Box 5"/>
          <p:cNvSpPr txBox="1">
            <a:spLocks noChangeArrowheads="1"/>
          </p:cNvSpPr>
          <p:nvPr/>
        </p:nvSpPr>
        <p:spPr bwMode="auto">
          <a:xfrm>
            <a:off x="838200" y="1676400"/>
            <a:ext cx="3962400" cy="326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20000"/>
              </a:spcBef>
              <a:buClr>
                <a:schemeClr val="folHlink"/>
              </a:buClr>
              <a:buSzPct val="90000"/>
              <a:buFont typeface="Wingdings" pitchFamily="2" charset="2"/>
              <a:buNone/>
            </a:pPr>
            <a:r>
              <a:rPr lang="en-US" sz="2400">
                <a:solidFill>
                  <a:schemeClr val="tx2"/>
                </a:solidFill>
                <a:latin typeface="ZapfHumnst BT" pitchFamily="34" charset="0"/>
              </a:rPr>
              <a:t>The primary role of the Loop of Henle is to reabsorb water. Water leaves the descending loop due to a concentration gradient, sodium leaves the ascending side due to active transport.</a:t>
            </a:r>
          </a:p>
          <a:p>
            <a:pPr>
              <a:spcBef>
                <a:spcPct val="50000"/>
              </a:spcBef>
            </a:pPr>
            <a:endParaRPr lang="en-US" sz="2400">
              <a:solidFill>
                <a:schemeClr val="tx2"/>
              </a:solidFill>
              <a:latin typeface="ZapfHumnst BT"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77ED922A-D4EB-4A09-9BC1-871203397F85}" type="slidenum">
              <a:rPr lang="en-US"/>
              <a:pPr/>
              <a:t>106</a:t>
            </a:fld>
            <a:endParaRPr lang="en-US"/>
          </a:p>
        </p:txBody>
      </p:sp>
      <p:sp>
        <p:nvSpPr>
          <p:cNvPr id="558082" name="Rectangle 2"/>
          <p:cNvSpPr>
            <a:spLocks noGrp="1" noChangeArrowheads="1"/>
          </p:cNvSpPr>
          <p:nvPr>
            <p:ph type="title"/>
          </p:nvPr>
        </p:nvSpPr>
        <p:spPr>
          <a:xfrm>
            <a:off x="457200" y="0"/>
            <a:ext cx="8229600" cy="1420813"/>
          </a:xfrm>
        </p:spPr>
        <p:txBody>
          <a:bodyPr/>
          <a:lstStyle/>
          <a:p>
            <a:r>
              <a:rPr lang="en-US" sz="2800"/>
              <a:t>11.3.8 Explain the differences in the concentration of proteins, glucose and urea between blood plasma, glomerular filtrate and urine.</a:t>
            </a:r>
          </a:p>
        </p:txBody>
      </p:sp>
      <p:sp>
        <p:nvSpPr>
          <p:cNvPr id="558089" name="Rectangle 9"/>
          <p:cNvSpPr>
            <a:spLocks noChangeArrowheads="1"/>
          </p:cNvSpPr>
          <p:nvPr/>
        </p:nvSpPr>
        <p:spPr bwMode="auto">
          <a:xfrm>
            <a:off x="838200" y="1676400"/>
            <a:ext cx="37338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90000"/>
              <a:buFont typeface="Wingdings" pitchFamily="2" charset="2"/>
              <a:buChar char="n"/>
            </a:pPr>
            <a:endParaRPr lang="en-US" sz="2400">
              <a:latin typeface="ZapfHumnst BT" pitchFamily="34" charset="0"/>
            </a:endParaRPr>
          </a:p>
        </p:txBody>
      </p:sp>
      <p:sp>
        <p:nvSpPr>
          <p:cNvPr id="558091" name="Rectangle 11"/>
          <p:cNvSpPr>
            <a:spLocks noGrp="1" noChangeArrowheads="1"/>
          </p:cNvSpPr>
          <p:nvPr>
            <p:ph type="body" sz="half" idx="2"/>
          </p:nvPr>
        </p:nvSpPr>
        <p:spPr>
          <a:xfrm>
            <a:off x="533400" y="1600200"/>
            <a:ext cx="5638800" cy="4572000"/>
          </a:xfrm>
        </p:spPr>
        <p:txBody>
          <a:bodyPr/>
          <a:lstStyle/>
          <a:p>
            <a:r>
              <a:rPr lang="en-US"/>
              <a:t>The flow sequence is:</a:t>
            </a:r>
          </a:p>
          <a:p>
            <a:pPr>
              <a:buFont typeface="Wingdings" pitchFamily="2" charset="2"/>
              <a:buNone/>
            </a:pPr>
            <a:r>
              <a:rPr lang="en-US"/>
              <a:t>    </a:t>
            </a:r>
            <a:r>
              <a:rPr lang="en-US" sz="2000" b="1"/>
              <a:t>blood plasma </a:t>
            </a:r>
            <a:r>
              <a:rPr lang="en-US" sz="2000" b="1">
                <a:sym typeface="Wingdings" pitchFamily="2" charset="2"/>
              </a:rPr>
              <a:t>glomerular filtrateurine</a:t>
            </a:r>
          </a:p>
          <a:p>
            <a:pPr>
              <a:buFont typeface="Wingdings" pitchFamily="2" charset="2"/>
              <a:buNone/>
            </a:pPr>
            <a:endParaRPr lang="en-US" sz="2000">
              <a:sym typeface="Wingdings" pitchFamily="2" charset="2"/>
            </a:endParaRPr>
          </a:p>
          <a:p>
            <a:pPr>
              <a:buFont typeface="Wingdings" pitchFamily="2" charset="2"/>
              <a:buNone/>
            </a:pPr>
            <a:r>
              <a:rPr lang="en-US" sz="2000">
                <a:sym typeface="Wingdings" pitchFamily="2" charset="2"/>
              </a:rPr>
              <a:t>	</a:t>
            </a:r>
            <a:r>
              <a:rPr lang="en-US" sz="2200">
                <a:sym typeface="Wingdings" pitchFamily="2" charset="2"/>
              </a:rPr>
              <a:t>As fluid progresses through the renal system, nitrogenous waste (urea) moves into the filtrate and is eliminated through the urine.  Glucose also moves into the filtrate but is reabsorbed back into the blood. Large proteins remain in the blood plasma, and are not moved into the glomerular filtrate.</a:t>
            </a:r>
            <a:r>
              <a:rPr lang="en-US" sz="2000">
                <a:sym typeface="Wingdings" pitchFamily="2" charset="2"/>
              </a:rPr>
              <a:t> 	</a:t>
            </a:r>
            <a:endParaRPr lang="en-US" sz="2000"/>
          </a:p>
        </p:txBody>
      </p:sp>
      <p:pic>
        <p:nvPicPr>
          <p:cNvPr id="558093" name="Picture 13" descr="Image:Gray1130.sv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828800"/>
            <a:ext cx="3148013" cy="4181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0D890A73-7714-4945-A5CC-7C0224474A08}" type="slidenum">
              <a:rPr lang="en-US"/>
              <a:pPr/>
              <a:t>107</a:t>
            </a:fld>
            <a:endParaRPr lang="en-US"/>
          </a:p>
        </p:txBody>
      </p:sp>
      <p:sp>
        <p:nvSpPr>
          <p:cNvPr id="559106" name="Rectangle 2"/>
          <p:cNvSpPr>
            <a:spLocks noGrp="1" noChangeArrowheads="1"/>
          </p:cNvSpPr>
          <p:nvPr>
            <p:ph type="title"/>
          </p:nvPr>
        </p:nvSpPr>
        <p:spPr/>
        <p:txBody>
          <a:bodyPr/>
          <a:lstStyle/>
          <a:p>
            <a:r>
              <a:rPr lang="en-US" sz="3200"/>
              <a:t>11.3.9 Explain the presence of glucose in the urine of untreated diabetic patients.</a:t>
            </a:r>
          </a:p>
        </p:txBody>
      </p:sp>
      <p:sp>
        <p:nvSpPr>
          <p:cNvPr id="559107" name="Rectangle 3"/>
          <p:cNvSpPr>
            <a:spLocks noGrp="1" noChangeArrowheads="1"/>
          </p:cNvSpPr>
          <p:nvPr>
            <p:ph type="body" sz="half" idx="1"/>
          </p:nvPr>
        </p:nvSpPr>
        <p:spPr>
          <a:xfrm>
            <a:off x="914400" y="1600200"/>
            <a:ext cx="3429000" cy="4800600"/>
          </a:xfrm>
        </p:spPr>
        <p:txBody>
          <a:bodyPr/>
          <a:lstStyle/>
          <a:p>
            <a:pPr>
              <a:lnSpc>
                <a:spcPct val="80000"/>
              </a:lnSpc>
              <a:buFont typeface="Wingdings" pitchFamily="2" charset="2"/>
              <a:buNone/>
            </a:pPr>
            <a:r>
              <a:rPr lang="en-US" sz="2000"/>
              <a:t>	A diabetic’s inability  metabolize glucose can result in hyperglycemia.</a:t>
            </a:r>
          </a:p>
          <a:p>
            <a:pPr>
              <a:lnSpc>
                <a:spcPct val="80000"/>
              </a:lnSpc>
              <a:buFont typeface="Wingdings" pitchFamily="2" charset="2"/>
              <a:buNone/>
            </a:pPr>
            <a:r>
              <a:rPr lang="en-US" sz="2000"/>
              <a:t>	 Elevated levels of glucose in the blood will move into the glomerular filtrate, but will not be reabsorbed back into the blood. Instead, excess glucose will be found in the urine.</a:t>
            </a:r>
          </a:p>
        </p:txBody>
      </p:sp>
      <p:pic>
        <p:nvPicPr>
          <p:cNvPr id="559110" name="Picture 6" descr="Image:Ureter.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828800"/>
            <a:ext cx="4175125" cy="3132138"/>
          </a:xfrm>
          <a:prstGeom prst="rect">
            <a:avLst/>
          </a:prstGeom>
          <a:noFill/>
          <a:extLst>
            <a:ext uri="{909E8E84-426E-40DD-AFC4-6F175D3DCCD1}">
              <a14:hiddenFill xmlns:a14="http://schemas.microsoft.com/office/drawing/2010/main">
                <a:solidFill>
                  <a:srgbClr val="FFFFFF"/>
                </a:solidFill>
              </a14:hiddenFill>
            </a:ext>
          </a:extLst>
        </p:spPr>
      </p:pic>
      <p:sp>
        <p:nvSpPr>
          <p:cNvPr id="559111" name="Text Box 7"/>
          <p:cNvSpPr txBox="1">
            <a:spLocks noChangeArrowheads="1"/>
          </p:cNvSpPr>
          <p:nvPr/>
        </p:nvSpPr>
        <p:spPr bwMode="auto">
          <a:xfrm>
            <a:off x="4572000" y="5257800"/>
            <a:ext cx="3429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Cross section of human ureter</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319D27C7-F014-4B66-8284-8ED1C4ED7E11}" type="slidenum">
              <a:rPr lang="en-US"/>
              <a:pPr/>
              <a:t>108</a:t>
            </a:fld>
            <a:endParaRPr lang="en-US"/>
          </a:p>
        </p:txBody>
      </p:sp>
      <p:sp>
        <p:nvSpPr>
          <p:cNvPr id="510978" name="Rectangle 2"/>
          <p:cNvSpPr>
            <a:spLocks noGrp="1" noChangeArrowheads="1"/>
          </p:cNvSpPr>
          <p:nvPr>
            <p:ph type="ctrTitle"/>
          </p:nvPr>
        </p:nvSpPr>
        <p:spPr/>
        <p:txBody>
          <a:bodyPr/>
          <a:lstStyle/>
          <a:p>
            <a:r>
              <a:rPr lang="en-US" i="1"/>
              <a:t>Unit 11: Human Health and Physiology</a:t>
            </a:r>
          </a:p>
        </p:txBody>
      </p:sp>
      <p:sp>
        <p:nvSpPr>
          <p:cNvPr id="510979" name="Rectangle 3"/>
          <p:cNvSpPr>
            <a:spLocks noGrp="1" noChangeArrowheads="1"/>
          </p:cNvSpPr>
          <p:nvPr>
            <p:ph type="subTitle" idx="1"/>
          </p:nvPr>
        </p:nvSpPr>
        <p:spPr/>
        <p:txBody>
          <a:bodyPr/>
          <a:lstStyle/>
          <a:p>
            <a:pPr algn="l"/>
            <a:r>
              <a:rPr lang="en-US" sz="3600"/>
              <a:t>Lesson 11.4 Reproduction</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842E556E-A25E-46ED-9223-4353BA15D9B5}" type="slidenum">
              <a:rPr lang="en-US"/>
              <a:pPr/>
              <a:t>109</a:t>
            </a:fld>
            <a:endParaRPr lang="en-US"/>
          </a:p>
        </p:txBody>
      </p:sp>
      <p:sp>
        <p:nvSpPr>
          <p:cNvPr id="512002" name="Rectangle 2"/>
          <p:cNvSpPr>
            <a:spLocks noGrp="1" noChangeArrowheads="1"/>
          </p:cNvSpPr>
          <p:nvPr>
            <p:ph type="title"/>
          </p:nvPr>
        </p:nvSpPr>
        <p:spPr>
          <a:xfrm>
            <a:off x="914400" y="0"/>
            <a:ext cx="8229600" cy="1420813"/>
          </a:xfrm>
        </p:spPr>
        <p:txBody>
          <a:bodyPr/>
          <a:lstStyle/>
          <a:p>
            <a:r>
              <a:rPr lang="en-US" sz="2400"/>
              <a:t>11.4.1 Annotate a light micrograph of testis tissue to show the location and function of interstitial (Leydig) cells, germinal epithelium cells, developing spermatozoa and Sertoli cells.</a:t>
            </a:r>
          </a:p>
        </p:txBody>
      </p:sp>
      <p:sp>
        <p:nvSpPr>
          <p:cNvPr id="512004" name="Rectangle 4"/>
          <p:cNvSpPr>
            <a:spLocks noGrp="1" noChangeArrowheads="1"/>
          </p:cNvSpPr>
          <p:nvPr>
            <p:ph type="body" idx="4294967295"/>
          </p:nvPr>
        </p:nvSpPr>
        <p:spPr>
          <a:xfrm>
            <a:off x="914400" y="1600200"/>
            <a:ext cx="4114800" cy="4267200"/>
          </a:xfrm>
        </p:spPr>
        <p:txBody>
          <a:bodyPr/>
          <a:lstStyle/>
          <a:p>
            <a:endParaRPr lang="en-US" sz="2400"/>
          </a:p>
        </p:txBody>
      </p:sp>
      <p:pic>
        <p:nvPicPr>
          <p:cNvPr id="512009" name="Picture 9" descr="1477-7827-1-10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0"/>
            <a:ext cx="4191000" cy="3087688"/>
          </a:xfrm>
          <a:prstGeom prst="rect">
            <a:avLst/>
          </a:prstGeom>
          <a:noFill/>
          <a:extLst>
            <a:ext uri="{909E8E84-426E-40DD-AFC4-6F175D3DCCD1}">
              <a14:hiddenFill xmlns:a14="http://schemas.microsoft.com/office/drawing/2010/main">
                <a:solidFill>
                  <a:srgbClr val="FFFFFF"/>
                </a:solidFill>
              </a14:hiddenFill>
            </a:ext>
          </a:extLst>
        </p:spPr>
      </p:pic>
      <p:pic>
        <p:nvPicPr>
          <p:cNvPr id="512010" name="Picture 10" descr="fig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57800" y="1828800"/>
            <a:ext cx="3525838" cy="4530725"/>
          </a:xfrm>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33689F4B-0077-4545-9941-CF5D2099E7F0}" type="slidenum">
              <a:rPr lang="en-US"/>
              <a:pPr/>
              <a:t>11</a:t>
            </a:fld>
            <a:endParaRPr lang="en-US"/>
          </a:p>
        </p:txBody>
      </p:sp>
      <p:sp>
        <p:nvSpPr>
          <p:cNvPr id="458754" name="Rectangle 2"/>
          <p:cNvSpPr>
            <a:spLocks noGrp="1" noChangeArrowheads="1"/>
          </p:cNvSpPr>
          <p:nvPr>
            <p:ph type="title"/>
          </p:nvPr>
        </p:nvSpPr>
        <p:spPr/>
        <p:txBody>
          <a:bodyPr/>
          <a:lstStyle/>
          <a:p>
            <a:r>
              <a:rPr lang="en-US" sz="2800"/>
              <a:t>7.6.4b Explain the difference between competitive and non-competitive inhibition, with reference to one example of each.</a:t>
            </a:r>
          </a:p>
        </p:txBody>
      </p:sp>
      <p:sp>
        <p:nvSpPr>
          <p:cNvPr id="458755" name="Rectangle 3"/>
          <p:cNvSpPr>
            <a:spLocks noGrp="1" noChangeArrowheads="1"/>
          </p:cNvSpPr>
          <p:nvPr>
            <p:ph type="body" sz="half" idx="1"/>
          </p:nvPr>
        </p:nvSpPr>
        <p:spPr>
          <a:xfrm>
            <a:off x="914400" y="1219200"/>
            <a:ext cx="7467600" cy="1828800"/>
          </a:xfrm>
        </p:spPr>
        <p:txBody>
          <a:bodyPr/>
          <a:lstStyle/>
          <a:p>
            <a:pPr>
              <a:lnSpc>
                <a:spcPct val="80000"/>
              </a:lnSpc>
              <a:buFont typeface="Wingdings" pitchFamily="2" charset="2"/>
              <a:buNone/>
            </a:pPr>
            <a:endParaRPr lang="en-US" sz="2400"/>
          </a:p>
          <a:p>
            <a:pPr>
              <a:lnSpc>
                <a:spcPct val="80000"/>
              </a:lnSpc>
            </a:pPr>
            <a:r>
              <a:rPr lang="en-US" sz="2400" u="sng"/>
              <a:t>Non-competitive inhibition-</a:t>
            </a:r>
            <a:r>
              <a:rPr lang="en-US" sz="2400"/>
              <a:t> the inhibiting molecule binds to the enzyme, but not at the active site. This causes a conformational change in the overall enzyme, including its active site, which reduces activity. Example- cyanide binds to proteins in the cytochrome complex, inhibiting cell respiration.</a:t>
            </a:r>
          </a:p>
        </p:txBody>
      </p:sp>
      <p:pic>
        <p:nvPicPr>
          <p:cNvPr id="458756" name="Picture 4" descr="800px-Comp_inhib3">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362200" y="3429000"/>
            <a:ext cx="4419600" cy="30988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8757" name="Text Box 5"/>
          <p:cNvSpPr txBox="1">
            <a:spLocks noChangeArrowheads="1"/>
          </p:cNvSpPr>
          <p:nvPr/>
        </p:nvSpPr>
        <p:spPr bwMode="auto">
          <a:xfrm>
            <a:off x="2971800" y="6491288"/>
            <a:ext cx="3886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Courtesy of Jerry Crimson Mann</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C0523083-DCF4-449B-AA48-C64E453B0419}" type="slidenum">
              <a:rPr lang="en-US"/>
              <a:pPr/>
              <a:t>110</a:t>
            </a:fld>
            <a:endParaRPr lang="en-US"/>
          </a:p>
        </p:txBody>
      </p:sp>
      <p:sp>
        <p:nvSpPr>
          <p:cNvPr id="513026" name="Rectangle 2"/>
          <p:cNvSpPr>
            <a:spLocks noGrp="1" noChangeArrowheads="1"/>
          </p:cNvSpPr>
          <p:nvPr>
            <p:ph type="title"/>
          </p:nvPr>
        </p:nvSpPr>
        <p:spPr/>
        <p:txBody>
          <a:bodyPr/>
          <a:lstStyle/>
          <a:p>
            <a:r>
              <a:rPr lang="en-US" sz="3200"/>
              <a:t>11.4.2 Outline the processes involved in spermatogenesis within the testes.</a:t>
            </a:r>
          </a:p>
        </p:txBody>
      </p:sp>
      <p:sp>
        <p:nvSpPr>
          <p:cNvPr id="513027" name="Rectangle 3"/>
          <p:cNvSpPr>
            <a:spLocks noGrp="1" noChangeArrowheads="1"/>
          </p:cNvSpPr>
          <p:nvPr>
            <p:ph type="body" idx="4294967295"/>
          </p:nvPr>
        </p:nvSpPr>
        <p:spPr>
          <a:xfrm>
            <a:off x="609600" y="1676400"/>
            <a:ext cx="2895600" cy="4267200"/>
          </a:xfrm>
        </p:spPr>
        <p:txBody>
          <a:bodyPr/>
          <a:lstStyle/>
          <a:p>
            <a:r>
              <a:rPr lang="en-US" sz="2400"/>
              <a:t>1) mitosis</a:t>
            </a:r>
          </a:p>
          <a:p>
            <a:r>
              <a:rPr lang="en-US" sz="2400"/>
              <a:t>2) cell growth</a:t>
            </a:r>
          </a:p>
          <a:p>
            <a:r>
              <a:rPr lang="en-US" sz="2400"/>
              <a:t>2) two cell divisions</a:t>
            </a:r>
          </a:p>
          <a:p>
            <a:r>
              <a:rPr lang="en-US" sz="2400"/>
              <a:t>3) cell differentiation</a:t>
            </a:r>
          </a:p>
        </p:txBody>
      </p:sp>
      <p:pic>
        <p:nvPicPr>
          <p:cNvPr id="513028" name="Picture 4" descr="sertol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657600" y="1981200"/>
            <a:ext cx="5257800" cy="3505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E8CD30B-AC19-45B6-98C0-604CC29E9D38}" type="slidenum">
              <a:rPr lang="en-US"/>
              <a:pPr/>
              <a:t>111</a:t>
            </a:fld>
            <a:endParaRPr lang="en-US"/>
          </a:p>
        </p:txBody>
      </p:sp>
      <p:sp>
        <p:nvSpPr>
          <p:cNvPr id="514050" name="Rectangle 2"/>
          <p:cNvSpPr>
            <a:spLocks noGrp="1" noChangeArrowheads="1"/>
          </p:cNvSpPr>
          <p:nvPr>
            <p:ph type="title"/>
          </p:nvPr>
        </p:nvSpPr>
        <p:spPr>
          <a:xfrm>
            <a:off x="914400" y="0"/>
            <a:ext cx="7772400" cy="1420813"/>
          </a:xfrm>
        </p:spPr>
        <p:txBody>
          <a:bodyPr/>
          <a:lstStyle/>
          <a:p>
            <a:r>
              <a:rPr lang="en-US" sz="3200"/>
              <a:t>11.4.3 State the role of LH, testosterone and FSH in spermatogenesis.</a:t>
            </a:r>
          </a:p>
        </p:txBody>
      </p:sp>
      <p:sp>
        <p:nvSpPr>
          <p:cNvPr id="514051" name="Rectangle 3"/>
          <p:cNvSpPr>
            <a:spLocks noGrp="1" noChangeArrowheads="1"/>
          </p:cNvSpPr>
          <p:nvPr>
            <p:ph type="body" sz="half" idx="1"/>
          </p:nvPr>
        </p:nvSpPr>
        <p:spPr/>
        <p:txBody>
          <a:bodyPr/>
          <a:lstStyle/>
          <a:p>
            <a:r>
              <a:rPr lang="en-US" sz="2400" u="sng"/>
              <a:t>FSH-</a:t>
            </a:r>
            <a:r>
              <a:rPr lang="en-US" sz="2400"/>
              <a:t> secreted by the pituitary gland, facilitates spermatogenesis</a:t>
            </a:r>
          </a:p>
          <a:p>
            <a:r>
              <a:rPr lang="en-US" sz="2400" u="sng"/>
              <a:t>LH-</a:t>
            </a:r>
            <a:r>
              <a:rPr lang="en-US" sz="2400"/>
              <a:t> secreted by the pituitary gland, facilitates development of interstitial cells. The interstitial cells then secrete testosterone.</a:t>
            </a:r>
          </a:p>
          <a:p>
            <a:r>
              <a:rPr lang="en-US" sz="2400" u="sng"/>
              <a:t>Testosterone-</a:t>
            </a:r>
            <a:r>
              <a:rPr lang="en-US" sz="2400"/>
              <a:t> secreted by the testes, facilitates spermatogenesis.</a:t>
            </a:r>
          </a:p>
        </p:txBody>
      </p:sp>
      <p:pic>
        <p:nvPicPr>
          <p:cNvPr id="514052" name="Picture 4" descr="Pi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1752600"/>
            <a:ext cx="3597275" cy="3962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6019CEB2-8F0B-4EF8-9D7A-31B1FE970E3A}" type="slidenum">
              <a:rPr lang="en-US"/>
              <a:pPr/>
              <a:t>112</a:t>
            </a:fld>
            <a:endParaRPr lang="en-US"/>
          </a:p>
        </p:txBody>
      </p:sp>
      <p:sp>
        <p:nvSpPr>
          <p:cNvPr id="515074" name="Rectangle 2"/>
          <p:cNvSpPr>
            <a:spLocks noGrp="1" noChangeArrowheads="1"/>
          </p:cNvSpPr>
          <p:nvPr>
            <p:ph type="title"/>
          </p:nvPr>
        </p:nvSpPr>
        <p:spPr/>
        <p:txBody>
          <a:bodyPr/>
          <a:lstStyle/>
          <a:p>
            <a:r>
              <a:rPr lang="en-US" sz="2400"/>
              <a:t>11.4.4 Annotate a diagram of the ovary to show the location and function of germinal epithelium, primary follicles, mature follice and secondary oocyte.</a:t>
            </a:r>
          </a:p>
        </p:txBody>
      </p:sp>
      <p:sp>
        <p:nvSpPr>
          <p:cNvPr id="515075" name="Rectangle 3"/>
          <p:cNvSpPr>
            <a:spLocks noGrp="1" noChangeArrowheads="1"/>
          </p:cNvSpPr>
          <p:nvPr>
            <p:ph type="body" sz="half" idx="1"/>
          </p:nvPr>
        </p:nvSpPr>
        <p:spPr>
          <a:xfrm>
            <a:off x="914400" y="1600200"/>
            <a:ext cx="7315200" cy="1143000"/>
          </a:xfrm>
        </p:spPr>
        <p:txBody>
          <a:bodyPr/>
          <a:lstStyle/>
          <a:p>
            <a:r>
              <a:rPr lang="en-US" sz="2400"/>
              <a:t>Identify- developing oocytes, Graafian follicle, primary oocyte, zona pellucida.</a:t>
            </a:r>
          </a:p>
        </p:txBody>
      </p:sp>
      <p:pic>
        <p:nvPicPr>
          <p:cNvPr id="515076" name="Picture 4" descr="ovary-schematic"/>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2743200"/>
            <a:ext cx="6248400" cy="35480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E4B4C659-B72E-42E6-8EFD-2DB9CA7600D1}" type="slidenum">
              <a:rPr lang="en-US"/>
              <a:pPr/>
              <a:t>113</a:t>
            </a:fld>
            <a:endParaRPr lang="en-US"/>
          </a:p>
        </p:txBody>
      </p:sp>
      <p:sp>
        <p:nvSpPr>
          <p:cNvPr id="516098" name="Rectangle 2"/>
          <p:cNvSpPr>
            <a:spLocks noGrp="1" noChangeArrowheads="1"/>
          </p:cNvSpPr>
          <p:nvPr>
            <p:ph type="title"/>
          </p:nvPr>
        </p:nvSpPr>
        <p:spPr/>
        <p:txBody>
          <a:bodyPr/>
          <a:lstStyle/>
          <a:p>
            <a:r>
              <a:rPr lang="en-US" sz="3200"/>
              <a:t>11.4.5 Outline the processes involved </a:t>
            </a:r>
            <a:br>
              <a:rPr lang="en-US" sz="3200"/>
            </a:br>
            <a:r>
              <a:rPr lang="en-US" sz="3200"/>
              <a:t>in oogenesis within the ovary.</a:t>
            </a:r>
          </a:p>
        </p:txBody>
      </p:sp>
      <p:sp>
        <p:nvSpPr>
          <p:cNvPr id="516099" name="Rectangle 3"/>
          <p:cNvSpPr>
            <a:spLocks noGrp="1" noChangeArrowheads="1"/>
          </p:cNvSpPr>
          <p:nvPr>
            <p:ph type="body" sz="half" idx="1"/>
          </p:nvPr>
        </p:nvSpPr>
        <p:spPr>
          <a:xfrm>
            <a:off x="609600" y="1752600"/>
            <a:ext cx="2743200" cy="4495800"/>
          </a:xfrm>
        </p:spPr>
        <p:txBody>
          <a:bodyPr/>
          <a:lstStyle/>
          <a:p>
            <a:r>
              <a:rPr lang="en-US" sz="2400"/>
              <a:t>1) mitosis</a:t>
            </a:r>
          </a:p>
          <a:p>
            <a:r>
              <a:rPr lang="en-US" sz="2400"/>
              <a:t>2) cell growth</a:t>
            </a:r>
          </a:p>
          <a:p>
            <a:r>
              <a:rPr lang="en-US" sz="2400"/>
              <a:t>3) two divisions of meiosis</a:t>
            </a:r>
          </a:p>
          <a:p>
            <a:r>
              <a:rPr lang="en-US" sz="2400"/>
              <a:t>4) unequal division of cytoplasm</a:t>
            </a:r>
          </a:p>
          <a:p>
            <a:r>
              <a:rPr lang="en-US" sz="2400"/>
              <a:t>5) degeneration of polar body</a:t>
            </a:r>
          </a:p>
        </p:txBody>
      </p:sp>
      <p:sp>
        <p:nvSpPr>
          <p:cNvPr id="516100" name="Rectangle 4"/>
          <p:cNvSpPr>
            <a:spLocks noGrp="1" noChangeArrowheads="1"/>
          </p:cNvSpPr>
          <p:nvPr>
            <p:ph sz="half" idx="2"/>
          </p:nvPr>
        </p:nvSpPr>
        <p:spPr/>
        <p:txBody>
          <a:bodyPr/>
          <a:lstStyle/>
          <a:p>
            <a:endParaRPr lang="en-US" sz="2400"/>
          </a:p>
        </p:txBody>
      </p:sp>
      <p:pic>
        <p:nvPicPr>
          <p:cNvPr id="516101" name="Picture 5" descr="figure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1676400"/>
            <a:ext cx="5410200" cy="4057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CE75250-CC06-46B8-A9BA-6A33A41B2380}" type="slidenum">
              <a:rPr lang="en-US"/>
              <a:pPr/>
              <a:t>114</a:t>
            </a:fld>
            <a:endParaRPr lang="en-US"/>
          </a:p>
        </p:txBody>
      </p:sp>
      <p:sp>
        <p:nvSpPr>
          <p:cNvPr id="517122" name="Rectangle 2"/>
          <p:cNvSpPr>
            <a:spLocks noGrp="1" noChangeArrowheads="1"/>
          </p:cNvSpPr>
          <p:nvPr>
            <p:ph type="title"/>
          </p:nvPr>
        </p:nvSpPr>
        <p:spPr/>
        <p:txBody>
          <a:bodyPr/>
          <a:lstStyle/>
          <a:p>
            <a:r>
              <a:rPr lang="en-US" sz="3200"/>
              <a:t>11.4.6 Draw and label a diagram of a mature sperm and egg.</a:t>
            </a:r>
          </a:p>
        </p:txBody>
      </p:sp>
      <p:pic>
        <p:nvPicPr>
          <p:cNvPr id="517123" name="Picture 3" descr="eg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200400" y="1752600"/>
            <a:ext cx="3467100" cy="2311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7125" name="Picture 5" descr="722px-Simplified_spermatozoon_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343400"/>
            <a:ext cx="6877050" cy="182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BA3C31E-167D-4E0B-9EE6-AD906E57BA7B}" type="slidenum">
              <a:rPr lang="en-US"/>
              <a:pPr/>
              <a:t>115</a:t>
            </a:fld>
            <a:endParaRPr lang="en-US"/>
          </a:p>
        </p:txBody>
      </p:sp>
      <p:sp>
        <p:nvSpPr>
          <p:cNvPr id="518146" name="Rectangle 2"/>
          <p:cNvSpPr>
            <a:spLocks noGrp="1" noChangeArrowheads="1"/>
          </p:cNvSpPr>
          <p:nvPr>
            <p:ph type="title"/>
          </p:nvPr>
        </p:nvSpPr>
        <p:spPr/>
        <p:txBody>
          <a:bodyPr/>
          <a:lstStyle/>
          <a:p>
            <a:r>
              <a:rPr lang="en-US" sz="2800"/>
              <a:t>11.4.7 Outline the role of the epididymis, seminal vesicle and prostate gland in the </a:t>
            </a:r>
            <a:br>
              <a:rPr lang="en-US" sz="2800"/>
            </a:br>
            <a:r>
              <a:rPr lang="en-US" sz="2800"/>
              <a:t>production of semen.</a:t>
            </a:r>
          </a:p>
        </p:txBody>
      </p:sp>
      <p:sp>
        <p:nvSpPr>
          <p:cNvPr id="518147" name="Rectangle 3"/>
          <p:cNvSpPr>
            <a:spLocks noGrp="1" noChangeArrowheads="1"/>
          </p:cNvSpPr>
          <p:nvPr>
            <p:ph type="body" sz="half" idx="1"/>
          </p:nvPr>
        </p:nvSpPr>
        <p:spPr/>
        <p:txBody>
          <a:bodyPr/>
          <a:lstStyle/>
          <a:p>
            <a:pPr>
              <a:buFont typeface="Wingdings" pitchFamily="2" charset="2"/>
              <a:buNone/>
            </a:pPr>
            <a:r>
              <a:rPr lang="en-US" sz="2400" u="sng"/>
              <a:t>Epididymis-</a:t>
            </a:r>
            <a:r>
              <a:rPr lang="en-US" sz="2400"/>
              <a:t> an area above the testicle where sperm is stored until ejaculation.</a:t>
            </a:r>
          </a:p>
          <a:p>
            <a:pPr>
              <a:buFont typeface="Wingdings" pitchFamily="2" charset="2"/>
              <a:buNone/>
            </a:pPr>
            <a:r>
              <a:rPr lang="en-US" sz="2400" u="sng"/>
              <a:t>Seminal vesicle-</a:t>
            </a:r>
            <a:r>
              <a:rPr lang="en-US" sz="2400"/>
              <a:t> gland that contributes most of the fluid volume of semen (about 70%).</a:t>
            </a:r>
          </a:p>
          <a:p>
            <a:pPr>
              <a:buFont typeface="Wingdings" pitchFamily="2" charset="2"/>
              <a:buNone/>
            </a:pPr>
            <a:r>
              <a:rPr lang="en-US" sz="2400" u="sng"/>
              <a:t>Prostate gland-</a:t>
            </a:r>
            <a:r>
              <a:rPr lang="en-US" sz="2400"/>
              <a:t> also contributes to seminal fluid (about 10-30%).</a:t>
            </a:r>
            <a:endParaRPr lang="en-US" sz="2400" u="sng"/>
          </a:p>
        </p:txBody>
      </p:sp>
      <p:pic>
        <p:nvPicPr>
          <p:cNvPr id="518148" name="Picture 4" descr="Prostatelea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91063" y="1828800"/>
            <a:ext cx="3997325" cy="41941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555DBF9-982E-4BB5-9CDB-2F32E298E6E6}" type="slidenum">
              <a:rPr lang="en-US"/>
              <a:pPr/>
              <a:t>116</a:t>
            </a:fld>
            <a:endParaRPr lang="en-US"/>
          </a:p>
        </p:txBody>
      </p:sp>
      <p:sp>
        <p:nvSpPr>
          <p:cNvPr id="519170" name="Rectangle 2"/>
          <p:cNvSpPr>
            <a:spLocks noGrp="1" noChangeArrowheads="1"/>
          </p:cNvSpPr>
          <p:nvPr>
            <p:ph type="title"/>
          </p:nvPr>
        </p:nvSpPr>
        <p:spPr/>
        <p:txBody>
          <a:bodyPr/>
          <a:lstStyle/>
          <a:p>
            <a:r>
              <a:rPr lang="en-US" sz="3200"/>
              <a:t>11.4.8 Compare the processes of spermatogenesis and oogenesis.</a:t>
            </a:r>
          </a:p>
        </p:txBody>
      </p:sp>
      <p:sp>
        <p:nvSpPr>
          <p:cNvPr id="519171" name="Rectangle 3"/>
          <p:cNvSpPr>
            <a:spLocks noGrp="1" noChangeArrowheads="1"/>
          </p:cNvSpPr>
          <p:nvPr>
            <p:ph type="body" sz="half" idx="1"/>
          </p:nvPr>
        </p:nvSpPr>
        <p:spPr>
          <a:xfrm>
            <a:off x="609600" y="1600200"/>
            <a:ext cx="5105400" cy="4724400"/>
          </a:xfrm>
        </p:spPr>
        <p:txBody>
          <a:bodyPr/>
          <a:lstStyle/>
          <a:p>
            <a:pPr>
              <a:buFont typeface="Wingdings" pitchFamily="2" charset="2"/>
              <a:buNone/>
            </a:pPr>
            <a:r>
              <a:rPr lang="en-US" sz="2400"/>
              <a:t>Number of viable gametes formed from one stem cell:</a:t>
            </a:r>
          </a:p>
          <a:p>
            <a:pPr>
              <a:buFont typeface="Wingdings" pitchFamily="2" charset="2"/>
              <a:buNone/>
            </a:pPr>
            <a:r>
              <a:rPr lang="en-US" sz="2400"/>
              <a:t>	</a:t>
            </a:r>
            <a:r>
              <a:rPr lang="en-US" sz="2400" u="sng"/>
              <a:t>spermatogenesis</a:t>
            </a:r>
            <a:r>
              <a:rPr lang="en-US" sz="2400">
                <a:sym typeface="Wingdings" pitchFamily="2" charset="2"/>
              </a:rPr>
              <a:t> 4</a:t>
            </a:r>
          </a:p>
          <a:p>
            <a:pPr>
              <a:buFont typeface="Wingdings" pitchFamily="2" charset="2"/>
              <a:buNone/>
            </a:pPr>
            <a:r>
              <a:rPr lang="en-US" sz="2400">
                <a:sym typeface="Wingdings" pitchFamily="2" charset="2"/>
              </a:rPr>
              <a:t>	</a:t>
            </a:r>
            <a:r>
              <a:rPr lang="en-US" sz="2400" u="sng">
                <a:sym typeface="Wingdings" pitchFamily="2" charset="2"/>
              </a:rPr>
              <a:t>oogenesis</a:t>
            </a:r>
            <a:r>
              <a:rPr lang="en-US" sz="2400">
                <a:sym typeface="Wingdings" pitchFamily="2" charset="2"/>
              </a:rPr>
              <a:t>  1</a:t>
            </a:r>
            <a:endParaRPr lang="en-US" sz="2400"/>
          </a:p>
          <a:p>
            <a:pPr>
              <a:buFont typeface="Wingdings" pitchFamily="2" charset="2"/>
              <a:buNone/>
            </a:pPr>
            <a:r>
              <a:rPr lang="en-US" sz="2400"/>
              <a:t>Timing and formation of gametes:</a:t>
            </a:r>
          </a:p>
          <a:p>
            <a:pPr>
              <a:buFont typeface="Wingdings" pitchFamily="2" charset="2"/>
              <a:buNone/>
            </a:pPr>
            <a:r>
              <a:rPr lang="en-US" sz="2400"/>
              <a:t>	</a:t>
            </a:r>
            <a:r>
              <a:rPr lang="en-US" sz="2400" u="sng"/>
              <a:t>spermatogenesis-</a:t>
            </a:r>
            <a:r>
              <a:rPr lang="en-US" sz="2400"/>
              <a:t> development of sperm is continuous from puberty onward.</a:t>
            </a:r>
          </a:p>
          <a:p>
            <a:pPr>
              <a:buFont typeface="Wingdings" pitchFamily="2" charset="2"/>
              <a:buNone/>
            </a:pPr>
            <a:r>
              <a:rPr lang="en-US" sz="2400"/>
              <a:t>	</a:t>
            </a:r>
            <a:r>
              <a:rPr lang="en-US" sz="2400" u="sng"/>
              <a:t>oogenesis-</a:t>
            </a:r>
            <a:r>
              <a:rPr lang="en-US" sz="2400"/>
              <a:t> development occurs in a monthly cycle, beginning with puberty and ending with menopause.</a:t>
            </a:r>
          </a:p>
        </p:txBody>
      </p:sp>
      <p:pic>
        <p:nvPicPr>
          <p:cNvPr id="519172" name="Picture 4" descr="sper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99138" y="2057400"/>
            <a:ext cx="3109912" cy="3657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7377D10C-A2CE-47B9-9DFE-81A995176A2C}" type="slidenum">
              <a:rPr lang="en-US"/>
              <a:pPr/>
              <a:t>117</a:t>
            </a:fld>
            <a:endParaRPr lang="en-US"/>
          </a:p>
        </p:txBody>
      </p:sp>
      <p:sp>
        <p:nvSpPr>
          <p:cNvPr id="521218" name="Rectangle 2"/>
          <p:cNvSpPr>
            <a:spLocks noGrp="1" noChangeArrowheads="1"/>
          </p:cNvSpPr>
          <p:nvPr>
            <p:ph type="title"/>
          </p:nvPr>
        </p:nvSpPr>
        <p:spPr/>
        <p:txBody>
          <a:bodyPr/>
          <a:lstStyle/>
          <a:p>
            <a:r>
              <a:rPr lang="en-US"/>
              <a:t>11.4.9 Describe the process of fertilization.</a:t>
            </a:r>
          </a:p>
        </p:txBody>
      </p:sp>
      <p:sp>
        <p:nvSpPr>
          <p:cNvPr id="521219" name="Rectangle 3"/>
          <p:cNvSpPr>
            <a:spLocks noGrp="1" noChangeArrowheads="1"/>
          </p:cNvSpPr>
          <p:nvPr>
            <p:ph type="body" sz="half" idx="1"/>
          </p:nvPr>
        </p:nvSpPr>
        <p:spPr>
          <a:xfrm>
            <a:off x="914400" y="1600200"/>
            <a:ext cx="7772400" cy="2286000"/>
          </a:xfrm>
        </p:spPr>
        <p:txBody>
          <a:bodyPr/>
          <a:lstStyle/>
          <a:p>
            <a:pPr>
              <a:lnSpc>
                <a:spcPct val="80000"/>
              </a:lnSpc>
            </a:pPr>
            <a:r>
              <a:rPr lang="en-US" sz="2400"/>
              <a:t>1) </a:t>
            </a:r>
            <a:r>
              <a:rPr lang="en-US" sz="2400" u="sng"/>
              <a:t>acrosome reaction-</a:t>
            </a:r>
            <a:r>
              <a:rPr lang="en-US" sz="2400"/>
              <a:t> acrosome releases enzymes which digest the surrounding layer of the egg.</a:t>
            </a:r>
          </a:p>
          <a:p>
            <a:pPr>
              <a:lnSpc>
                <a:spcPct val="80000"/>
              </a:lnSpc>
            </a:pPr>
            <a:r>
              <a:rPr lang="en-US" sz="2400"/>
              <a:t>2) </a:t>
            </a:r>
            <a:r>
              <a:rPr lang="en-US" sz="2400" u="sng"/>
              <a:t>penetration</a:t>
            </a:r>
            <a:r>
              <a:rPr lang="en-US" sz="2400"/>
              <a:t> of egg membrane by sperm</a:t>
            </a:r>
          </a:p>
          <a:p>
            <a:pPr>
              <a:lnSpc>
                <a:spcPct val="80000"/>
              </a:lnSpc>
            </a:pPr>
            <a:r>
              <a:rPr lang="en-US" sz="2400"/>
              <a:t>3) </a:t>
            </a:r>
            <a:r>
              <a:rPr lang="en-US" sz="2400" u="sng"/>
              <a:t>cortical reaction-</a:t>
            </a:r>
            <a:r>
              <a:rPr lang="en-US" sz="2400"/>
              <a:t> cortical granules are secreted by the egg via exocytosis, rendering the egg impermeable to future sperm.</a:t>
            </a:r>
          </a:p>
        </p:txBody>
      </p:sp>
      <p:pic>
        <p:nvPicPr>
          <p:cNvPr id="521220" name="Picture 4" descr="751px-Acrosome_reaction_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3811588"/>
            <a:ext cx="4419600" cy="26050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9DEBEC4E-372D-49E3-AB2A-F39E21D996D4}" type="slidenum">
              <a:rPr lang="en-US"/>
              <a:pPr/>
              <a:t>118</a:t>
            </a:fld>
            <a:endParaRPr lang="en-US"/>
          </a:p>
        </p:txBody>
      </p:sp>
      <p:sp>
        <p:nvSpPr>
          <p:cNvPr id="522242" name="Rectangle 2"/>
          <p:cNvSpPr>
            <a:spLocks noGrp="1" noChangeArrowheads="1"/>
          </p:cNvSpPr>
          <p:nvPr>
            <p:ph type="title"/>
          </p:nvPr>
        </p:nvSpPr>
        <p:spPr/>
        <p:txBody>
          <a:bodyPr/>
          <a:lstStyle/>
          <a:p>
            <a:r>
              <a:rPr lang="en-US" sz="3200"/>
              <a:t>11.4.10 Outline the role of human chorionic gonadoprophin (HCG) in early pregnancy.</a:t>
            </a:r>
          </a:p>
        </p:txBody>
      </p:sp>
      <p:sp>
        <p:nvSpPr>
          <p:cNvPr id="522243" name="Rectangle 3"/>
          <p:cNvSpPr>
            <a:spLocks noGrp="1" noChangeArrowheads="1"/>
          </p:cNvSpPr>
          <p:nvPr>
            <p:ph type="body" sz="half" idx="1"/>
          </p:nvPr>
        </p:nvSpPr>
        <p:spPr/>
        <p:txBody>
          <a:bodyPr/>
          <a:lstStyle/>
          <a:p>
            <a:r>
              <a:rPr lang="en-US" sz="2400"/>
              <a:t>HCG is secreted by the embryo during early pregnancy. HCG helps signals the corpus luteum to stay active by continuing to secrete progesterone, which maintains the pregnancy.</a:t>
            </a:r>
          </a:p>
        </p:txBody>
      </p:sp>
      <p:pic>
        <p:nvPicPr>
          <p:cNvPr id="522244" name="Picture 4" descr="blastul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981200"/>
            <a:ext cx="2971800" cy="2701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A4801F38-09E3-4A8A-A546-D7227B77F272}" type="slidenum">
              <a:rPr lang="en-US"/>
              <a:pPr/>
              <a:t>119</a:t>
            </a:fld>
            <a:endParaRPr lang="en-US"/>
          </a:p>
        </p:txBody>
      </p:sp>
      <p:sp>
        <p:nvSpPr>
          <p:cNvPr id="782338" name="Rectangle 2"/>
          <p:cNvSpPr>
            <a:spLocks noGrp="1" noChangeArrowheads="1"/>
          </p:cNvSpPr>
          <p:nvPr>
            <p:ph type="title"/>
          </p:nvPr>
        </p:nvSpPr>
        <p:spPr/>
        <p:txBody>
          <a:bodyPr/>
          <a:lstStyle/>
          <a:p>
            <a:r>
              <a:rPr lang="en-US" sz="3200"/>
              <a:t>11.4.11 Outline early embryo development up to the implantation of the blastocyst.</a:t>
            </a:r>
          </a:p>
        </p:txBody>
      </p:sp>
      <p:pic>
        <p:nvPicPr>
          <p:cNvPr id="782344" name="Picture 8" descr="Cell_differentiat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05000" y="1600200"/>
            <a:ext cx="5486400" cy="5153025"/>
          </a:xfrm>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94182AFB-C8FA-473C-BAAD-65F146A78C7A}" type="slidenum">
              <a:rPr lang="en-US"/>
              <a:pPr/>
              <a:t>12</a:t>
            </a:fld>
            <a:endParaRPr lang="en-US"/>
          </a:p>
        </p:txBody>
      </p:sp>
      <p:sp>
        <p:nvSpPr>
          <p:cNvPr id="459778" name="Rectangle 2"/>
          <p:cNvSpPr>
            <a:spLocks noGrp="1" noChangeArrowheads="1"/>
          </p:cNvSpPr>
          <p:nvPr>
            <p:ph type="title"/>
          </p:nvPr>
        </p:nvSpPr>
        <p:spPr/>
        <p:txBody>
          <a:bodyPr/>
          <a:lstStyle/>
          <a:p>
            <a:r>
              <a:rPr lang="en-US" sz="2800"/>
              <a:t>7.6.5 Explain the control of metabolic pathways by end-product inhibition, including the role of allosteric sites.</a:t>
            </a:r>
          </a:p>
        </p:txBody>
      </p:sp>
      <p:sp>
        <p:nvSpPr>
          <p:cNvPr id="459779" name="Rectangle 3"/>
          <p:cNvSpPr>
            <a:spLocks noGrp="1" noChangeArrowheads="1"/>
          </p:cNvSpPr>
          <p:nvPr>
            <p:ph type="body" idx="1"/>
          </p:nvPr>
        </p:nvSpPr>
        <p:spPr/>
        <p:txBody>
          <a:bodyPr/>
          <a:lstStyle/>
          <a:p>
            <a:pPr>
              <a:buFont typeface="Wingdings" pitchFamily="2" charset="2"/>
              <a:buNone/>
            </a:pPr>
            <a:r>
              <a:rPr lang="en-US" sz="4000"/>
              <a:t>A</a:t>
            </a:r>
            <a:r>
              <a:rPr lang="en-US" sz="4000">
                <a:sym typeface="Wingdings" pitchFamily="2" charset="2"/>
              </a:rPr>
              <a:t>BCDE</a:t>
            </a:r>
          </a:p>
          <a:p>
            <a:r>
              <a:rPr lang="en-US" sz="2400"/>
              <a:t>An accumulation of product E goes back and inhibits the conversion of A</a:t>
            </a:r>
            <a:r>
              <a:rPr lang="en-US" sz="2400">
                <a:sym typeface="Wingdings" pitchFamily="2" charset="2"/>
              </a:rPr>
              <a:t>, slowing the rate of the whole sequence.</a:t>
            </a:r>
            <a:endParaRPr lang="en-US" sz="2400"/>
          </a:p>
          <a:p>
            <a:pPr>
              <a:buFont typeface="Wingdings" pitchFamily="2" charset="2"/>
              <a:buNone/>
            </a:pPr>
            <a:endParaRPr lang="en-US" sz="2400" u="sng"/>
          </a:p>
          <a:p>
            <a:r>
              <a:rPr lang="en-US" sz="2400" u="sng"/>
              <a:t>Allostery</a:t>
            </a:r>
            <a:r>
              <a:rPr lang="en-US" sz="2400"/>
              <a:t> is a form of non-competitive inhibition. End products of a metabolic sequence can bind to allosteric sites earlier in the metabolic pathway, regulating the entire chain of events. Example- ATP can inhibit components of glycolysis.</a:t>
            </a:r>
          </a:p>
          <a:p>
            <a:endParaRPr lang="en-US" sz="240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7C64D6F2-2469-4AEE-9899-A511F0720045}" type="slidenum">
              <a:rPr lang="en-US"/>
              <a:pPr/>
              <a:t>120</a:t>
            </a:fld>
            <a:endParaRPr lang="en-US"/>
          </a:p>
        </p:txBody>
      </p:sp>
      <p:sp>
        <p:nvSpPr>
          <p:cNvPr id="784386" name="Rectangle 2"/>
          <p:cNvSpPr>
            <a:spLocks noGrp="1" noChangeArrowheads="1"/>
          </p:cNvSpPr>
          <p:nvPr>
            <p:ph type="title"/>
          </p:nvPr>
        </p:nvSpPr>
        <p:spPr/>
        <p:txBody>
          <a:bodyPr/>
          <a:lstStyle/>
          <a:p>
            <a:r>
              <a:rPr lang="en-US" sz="2400"/>
              <a:t>11.4.12 Explain how the structure and functions of the placenta, including it’s hormonal role in secretion of estrogen and progesterone, maintain pregnancy.</a:t>
            </a:r>
          </a:p>
        </p:txBody>
      </p:sp>
      <p:pic>
        <p:nvPicPr>
          <p:cNvPr id="784388" name="Picture 4" descr="cfra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67000" y="3657600"/>
            <a:ext cx="4479925" cy="2973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4390" name="Rectangle 6"/>
          <p:cNvSpPr>
            <a:spLocks noGrp="1" noChangeArrowheads="1"/>
          </p:cNvSpPr>
          <p:nvPr>
            <p:ph type="body" idx="4294967295"/>
          </p:nvPr>
        </p:nvSpPr>
        <p:spPr/>
        <p:txBody>
          <a:bodyPr/>
          <a:lstStyle/>
          <a:p>
            <a:r>
              <a:rPr lang="en-US" sz="2000"/>
              <a:t>The placenta’s primary purpose is to bridge the blood supply between mother and fetus. </a:t>
            </a:r>
          </a:p>
          <a:p>
            <a:r>
              <a:rPr lang="en-US" sz="2000"/>
              <a:t>Secretion of progesterone helps maintain the uterine lining and placenta.</a:t>
            </a:r>
          </a:p>
          <a:p>
            <a:r>
              <a:rPr lang="en-US" sz="2000"/>
              <a:t>Secretion of estrogen inhibits the development of new follicles.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6F96DAC3-E22E-4F95-8DC1-09B60A2403AB}" type="slidenum">
              <a:rPr lang="en-US"/>
              <a:pPr/>
              <a:t>121</a:t>
            </a:fld>
            <a:endParaRPr lang="en-US"/>
          </a:p>
        </p:txBody>
      </p:sp>
      <p:sp>
        <p:nvSpPr>
          <p:cNvPr id="523266" name="Rectangle 2"/>
          <p:cNvSpPr>
            <a:spLocks noGrp="1" noChangeArrowheads="1"/>
          </p:cNvSpPr>
          <p:nvPr>
            <p:ph type="title"/>
          </p:nvPr>
        </p:nvSpPr>
        <p:spPr>
          <a:xfrm>
            <a:off x="914400" y="0"/>
            <a:ext cx="7772400" cy="1420813"/>
          </a:xfrm>
        </p:spPr>
        <p:txBody>
          <a:bodyPr/>
          <a:lstStyle/>
          <a:p>
            <a:r>
              <a:rPr lang="en-US" sz="2900"/>
              <a:t>11.4.13 State that the fetus is supported and protected by the amniotic sac and amniotic fluid.</a:t>
            </a:r>
          </a:p>
        </p:txBody>
      </p:sp>
      <p:sp>
        <p:nvSpPr>
          <p:cNvPr id="523269" name="Rectangle 5"/>
          <p:cNvSpPr>
            <a:spLocks noGrp="1" noChangeArrowheads="1"/>
          </p:cNvSpPr>
          <p:nvPr>
            <p:ph sz="half" idx="2"/>
          </p:nvPr>
        </p:nvSpPr>
        <p:spPr/>
        <p:txBody>
          <a:bodyPr/>
          <a:lstStyle/>
          <a:p>
            <a:endParaRPr lang="en-US" sz="2400"/>
          </a:p>
        </p:txBody>
      </p:sp>
      <p:sp>
        <p:nvSpPr>
          <p:cNvPr id="523270" name="Rectangle 6"/>
          <p:cNvSpPr>
            <a:spLocks noGrp="1" noChangeArrowheads="1"/>
          </p:cNvSpPr>
          <p:nvPr>
            <p:ph type="body" sz="half" idx="1"/>
          </p:nvPr>
        </p:nvSpPr>
        <p:spPr/>
        <p:txBody>
          <a:bodyPr/>
          <a:lstStyle/>
          <a:p>
            <a:endParaRPr lang="en-US" sz="2400"/>
          </a:p>
        </p:txBody>
      </p:sp>
      <p:pic>
        <p:nvPicPr>
          <p:cNvPr id="523272" name="Picture 8" descr="Image:Gray34.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600200"/>
            <a:ext cx="6096000" cy="46688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3925D76-DFC9-4A89-B345-B7B92CD9CD4B}" type="slidenum">
              <a:rPr lang="en-US"/>
              <a:pPr/>
              <a:t>122</a:t>
            </a:fld>
            <a:endParaRPr lang="en-US"/>
          </a:p>
        </p:txBody>
      </p:sp>
      <p:sp>
        <p:nvSpPr>
          <p:cNvPr id="787458" name="Rectangle 2"/>
          <p:cNvSpPr>
            <a:spLocks noGrp="1" noChangeArrowheads="1"/>
          </p:cNvSpPr>
          <p:nvPr>
            <p:ph type="title"/>
          </p:nvPr>
        </p:nvSpPr>
        <p:spPr/>
        <p:txBody>
          <a:bodyPr/>
          <a:lstStyle/>
          <a:p>
            <a:r>
              <a:rPr lang="en-US" sz="3200"/>
              <a:t>11.14.14 State that materials are exchanged between maternal and fetal blood in the placenta.</a:t>
            </a:r>
          </a:p>
        </p:txBody>
      </p:sp>
      <p:pic>
        <p:nvPicPr>
          <p:cNvPr id="787460" name="Picture 4" descr="fetus_s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1905000"/>
            <a:ext cx="6629400" cy="4648200"/>
          </a:xfrm>
          <a:ln>
            <a:solidFill>
              <a:schemeClr val="tx1"/>
            </a:solidFill>
            <a:miter lim="800000"/>
            <a:headEnd/>
            <a:tailEnd/>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B97C3DF7-24EE-4DEB-B96F-6D7AC8B1C527}" type="slidenum">
              <a:rPr lang="en-US"/>
              <a:pPr/>
              <a:t>123</a:t>
            </a:fld>
            <a:endParaRPr lang="en-US"/>
          </a:p>
        </p:txBody>
      </p:sp>
      <p:sp>
        <p:nvSpPr>
          <p:cNvPr id="788482" name="Rectangle 2"/>
          <p:cNvSpPr>
            <a:spLocks noGrp="1" noChangeArrowheads="1"/>
          </p:cNvSpPr>
          <p:nvPr>
            <p:ph type="title"/>
          </p:nvPr>
        </p:nvSpPr>
        <p:spPr/>
        <p:txBody>
          <a:bodyPr/>
          <a:lstStyle/>
          <a:p>
            <a:r>
              <a:rPr lang="en-US" sz="3200"/>
              <a:t>11.4.15 Outline the process of birth and its hormonal control.</a:t>
            </a:r>
          </a:p>
        </p:txBody>
      </p:sp>
      <p:pic>
        <p:nvPicPr>
          <p:cNvPr id="788484" name="Picture 4" descr="birth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800600" y="1905000"/>
            <a:ext cx="3878263" cy="3962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8486" name="Rectangle 6"/>
          <p:cNvSpPr>
            <a:spLocks noChangeArrowheads="1"/>
          </p:cNvSpPr>
          <p:nvPr/>
        </p:nvSpPr>
        <p:spPr bwMode="auto">
          <a:xfrm>
            <a:off x="685800" y="1676400"/>
            <a:ext cx="3810000" cy="399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90000"/>
              <a:buFont typeface="Wingdings" pitchFamily="2" charset="2"/>
              <a:buChar char="n"/>
            </a:pPr>
            <a:r>
              <a:rPr lang="en-US" sz="2400">
                <a:latin typeface="ZapfHumnst BT" pitchFamily="34" charset="0"/>
              </a:rPr>
              <a:t>Reduction in the level of </a:t>
            </a:r>
            <a:r>
              <a:rPr lang="en-US" sz="2400" u="sng">
                <a:latin typeface="ZapfHumnst BT" pitchFamily="34" charset="0"/>
              </a:rPr>
              <a:t>progesterone</a:t>
            </a:r>
            <a:r>
              <a:rPr lang="en-US" sz="2400">
                <a:latin typeface="ZapfHumnst BT" pitchFamily="34" charset="0"/>
              </a:rPr>
              <a:t> results in the release of </a:t>
            </a:r>
            <a:r>
              <a:rPr lang="en-US" sz="2400" u="sng">
                <a:latin typeface="ZapfHumnst BT" pitchFamily="34" charset="0"/>
              </a:rPr>
              <a:t>oxytocin</a:t>
            </a:r>
            <a:r>
              <a:rPr lang="en-US" sz="2400">
                <a:latin typeface="ZapfHumnst BT" pitchFamily="34" charset="0"/>
              </a:rPr>
              <a:t>. Oxytocin causes uterine contractions that trigger further release of oxytocin. In this way, the contractions get stronger and more rapid.  This is an example of </a:t>
            </a:r>
            <a:r>
              <a:rPr lang="en-US" sz="2400" u="sng">
                <a:latin typeface="ZapfHumnst BT" pitchFamily="34" charset="0"/>
              </a:rPr>
              <a:t>positive feedback</a:t>
            </a:r>
            <a:r>
              <a:rPr lang="en-US" sz="2400">
                <a:latin typeface="ZapfHumnst BT" pitchFamily="34"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7D91B1EA-ABF3-4D6B-B6F3-9AC57B92DCE4}" type="slidenum">
              <a:rPr lang="en-US"/>
              <a:pPr/>
              <a:t>13</a:t>
            </a:fld>
            <a:endParaRPr lang="en-US"/>
          </a:p>
        </p:txBody>
      </p:sp>
      <p:sp>
        <p:nvSpPr>
          <p:cNvPr id="460802" name="Rectangle 2"/>
          <p:cNvSpPr>
            <a:spLocks noGrp="1" noChangeArrowheads="1"/>
          </p:cNvSpPr>
          <p:nvPr>
            <p:ph type="ctrTitle"/>
          </p:nvPr>
        </p:nvSpPr>
        <p:spPr/>
        <p:txBody>
          <a:bodyPr/>
          <a:lstStyle/>
          <a:p>
            <a:r>
              <a:rPr lang="en-US" i="1"/>
              <a:t>Unit 8: Cell Respiration and Photosynthesis</a:t>
            </a:r>
          </a:p>
        </p:txBody>
      </p:sp>
      <p:sp>
        <p:nvSpPr>
          <p:cNvPr id="460803" name="Rectangle 3"/>
          <p:cNvSpPr>
            <a:spLocks noGrp="1" noChangeArrowheads="1"/>
          </p:cNvSpPr>
          <p:nvPr>
            <p:ph type="subTitle" idx="1"/>
          </p:nvPr>
        </p:nvSpPr>
        <p:spPr/>
        <p:txBody>
          <a:bodyPr/>
          <a:lstStyle/>
          <a:p>
            <a:pPr algn="l"/>
            <a:r>
              <a:rPr lang="en-US" sz="3600"/>
              <a:t>Lesson 8.1 Cell Respiration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E8082611-EFB5-4288-A89B-44396E2A7561}" type="slidenum">
              <a:rPr lang="en-US"/>
              <a:pPr/>
              <a:t>14</a:t>
            </a:fld>
            <a:endParaRPr lang="en-US"/>
          </a:p>
        </p:txBody>
      </p:sp>
      <p:sp>
        <p:nvSpPr>
          <p:cNvPr id="461826" name="Rectangle 2"/>
          <p:cNvSpPr>
            <a:spLocks noGrp="1" noChangeArrowheads="1"/>
          </p:cNvSpPr>
          <p:nvPr>
            <p:ph type="title"/>
          </p:nvPr>
        </p:nvSpPr>
        <p:spPr/>
        <p:txBody>
          <a:bodyPr/>
          <a:lstStyle/>
          <a:p>
            <a:r>
              <a:rPr lang="en-US"/>
              <a:t>8.1.1 Explain oxidation and reduction.</a:t>
            </a:r>
          </a:p>
        </p:txBody>
      </p:sp>
      <p:sp>
        <p:nvSpPr>
          <p:cNvPr id="461827" name="Rectangle 3"/>
          <p:cNvSpPr>
            <a:spLocks noGrp="1" noChangeArrowheads="1"/>
          </p:cNvSpPr>
          <p:nvPr>
            <p:ph type="body" idx="4294967295"/>
          </p:nvPr>
        </p:nvSpPr>
        <p:spPr>
          <a:xfrm>
            <a:off x="914400" y="1600200"/>
            <a:ext cx="4114800" cy="4267200"/>
          </a:xfrm>
        </p:spPr>
        <p:txBody>
          <a:bodyPr/>
          <a:lstStyle/>
          <a:p>
            <a:r>
              <a:rPr lang="en-US" sz="2400" u="sng"/>
              <a:t>Oxidation-</a:t>
            </a:r>
            <a:r>
              <a:rPr lang="en-US" sz="2400"/>
              <a:t> involves the loss of electrons from an element. Also frequently involves gaining oxygen or losing hydrogen.</a:t>
            </a:r>
          </a:p>
          <a:p>
            <a:pPr>
              <a:buFont typeface="Wingdings" pitchFamily="2" charset="2"/>
              <a:buNone/>
            </a:pPr>
            <a:endParaRPr lang="en-US" sz="2400"/>
          </a:p>
          <a:p>
            <a:r>
              <a:rPr lang="en-US" sz="2400" u="sng"/>
              <a:t>Reduction-</a:t>
            </a:r>
            <a:r>
              <a:rPr lang="en-US" sz="2400"/>
              <a:t> involves a gain in electrons. Also frequently involves losing oxygen or gaining hydrogen.</a:t>
            </a:r>
          </a:p>
        </p:txBody>
      </p:sp>
      <p:pic>
        <p:nvPicPr>
          <p:cNvPr id="461828" name="Picture 4" descr="atom-with-electron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562600" y="2057400"/>
            <a:ext cx="3048000" cy="304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0"/>
          </p:nvPr>
        </p:nvSpPr>
        <p:spPr/>
        <p:txBody>
          <a:bodyPr/>
          <a:lstStyle/>
          <a:p>
            <a:fld id="{6B28F684-684D-47B1-B282-04ECAA4F822C}" type="slidenum">
              <a:rPr lang="en-US"/>
              <a:pPr/>
              <a:t>15</a:t>
            </a:fld>
            <a:endParaRPr lang="en-US"/>
          </a:p>
        </p:txBody>
      </p:sp>
      <p:sp>
        <p:nvSpPr>
          <p:cNvPr id="462850" name="Rectangle 2"/>
          <p:cNvSpPr>
            <a:spLocks noGrp="1" noChangeArrowheads="1"/>
          </p:cNvSpPr>
          <p:nvPr>
            <p:ph type="title"/>
          </p:nvPr>
        </p:nvSpPr>
        <p:spPr>
          <a:xfrm>
            <a:off x="914400" y="0"/>
            <a:ext cx="7772400" cy="1420813"/>
          </a:xfrm>
        </p:spPr>
        <p:txBody>
          <a:bodyPr/>
          <a:lstStyle/>
          <a:p>
            <a:r>
              <a:rPr lang="en-US" sz="3200"/>
              <a:t> 8.1.2 Outline the process of glycolysis including phosphorylation, lysis, oxidation and ATP formation.</a:t>
            </a:r>
          </a:p>
        </p:txBody>
      </p:sp>
      <p:sp>
        <p:nvSpPr>
          <p:cNvPr id="462851" name="Rectangle 3"/>
          <p:cNvSpPr>
            <a:spLocks noGrp="1" noChangeArrowheads="1"/>
          </p:cNvSpPr>
          <p:nvPr>
            <p:ph type="body" sz="half" idx="1"/>
          </p:nvPr>
        </p:nvSpPr>
        <p:spPr>
          <a:xfrm>
            <a:off x="609600" y="1981200"/>
            <a:ext cx="8001000" cy="4038600"/>
          </a:xfrm>
        </p:spPr>
        <p:txBody>
          <a:bodyPr/>
          <a:lstStyle/>
          <a:p>
            <a:r>
              <a:rPr lang="en-US" sz="2400" u="sng" dirty="0"/>
              <a:t>Glycolysis-</a:t>
            </a:r>
            <a:r>
              <a:rPr lang="en-US" sz="2400" dirty="0"/>
              <a:t> In the cytoplasm, one hexose sugar is converted (</a:t>
            </a:r>
            <a:r>
              <a:rPr lang="en-US" sz="2400" dirty="0" err="1"/>
              <a:t>lysis</a:t>
            </a:r>
            <a:r>
              <a:rPr lang="en-US" sz="2400" dirty="0"/>
              <a:t>)  into two tree-carbon atom compounds (pyruvate) with a net gain of two ATP and two NADH + H</a:t>
            </a:r>
            <a:r>
              <a:rPr lang="en-US" sz="2400" baseline="30000" dirty="0"/>
              <a:t>+</a:t>
            </a:r>
            <a:r>
              <a:rPr lang="en-US" sz="2400" dirty="0"/>
              <a:t>. </a:t>
            </a:r>
          </a:p>
          <a:p>
            <a:r>
              <a:rPr lang="en-US" sz="2400" u="sng" dirty="0"/>
              <a:t>Phosphorylation-</a:t>
            </a:r>
            <a:r>
              <a:rPr lang="en-US" sz="2400" dirty="0"/>
              <a:t> is a process in which ATP is produced from </a:t>
            </a:r>
            <a:r>
              <a:rPr lang="en-US" sz="2400" dirty="0" smtClean="0"/>
              <a:t>ADP</a:t>
            </a:r>
            <a:r>
              <a:rPr lang="en-US" sz="2400" dirty="0"/>
              <a:t>. During glycolysis, this is a substrate </a:t>
            </a:r>
            <a:r>
              <a:rPr lang="en-US" sz="2400" dirty="0" smtClean="0"/>
              <a:t>level </a:t>
            </a:r>
            <a:r>
              <a:rPr lang="en-US" sz="2400" dirty="0"/>
              <a:t>phosphorylation.</a:t>
            </a:r>
          </a:p>
          <a:p>
            <a:pPr>
              <a:buFont typeface="Wingdings" pitchFamily="2" charset="2"/>
              <a:buNone/>
            </a:pPr>
            <a:endParaRPr lang="en-US" sz="2400" dirty="0"/>
          </a:p>
          <a:p>
            <a:r>
              <a:rPr lang="en-US" dirty="0"/>
              <a:t>C</a:t>
            </a:r>
            <a:r>
              <a:rPr lang="en-US" baseline="-25000" dirty="0"/>
              <a:t>6</a:t>
            </a:r>
            <a:r>
              <a:rPr lang="en-US" dirty="0"/>
              <a:t>(molecule) </a:t>
            </a:r>
            <a:r>
              <a:rPr lang="en-US" dirty="0">
                <a:sym typeface="Wingdings" pitchFamily="2" charset="2"/>
              </a:rPr>
              <a:t> 2C</a:t>
            </a:r>
            <a:r>
              <a:rPr lang="en-US" baseline="-25000" dirty="0">
                <a:sym typeface="Wingdings" pitchFamily="2" charset="2"/>
              </a:rPr>
              <a:t>3</a:t>
            </a:r>
            <a:r>
              <a:rPr lang="en-US" dirty="0">
                <a:sym typeface="Wingdings" pitchFamily="2" charset="2"/>
              </a:rPr>
              <a:t> (molecules)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523C34C9-86D7-44EE-B8B5-04F425D8AC74}" type="slidenum">
              <a:rPr lang="en-US"/>
              <a:pPr/>
              <a:t>16</a:t>
            </a:fld>
            <a:endParaRPr lang="en-US"/>
          </a:p>
        </p:txBody>
      </p:sp>
      <p:sp>
        <p:nvSpPr>
          <p:cNvPr id="463874" name="Rectangle 2"/>
          <p:cNvSpPr>
            <a:spLocks noGrp="1" noChangeArrowheads="1"/>
          </p:cNvSpPr>
          <p:nvPr>
            <p:ph type="title"/>
          </p:nvPr>
        </p:nvSpPr>
        <p:spPr>
          <a:xfrm>
            <a:off x="685800" y="0"/>
            <a:ext cx="8458200" cy="1447800"/>
          </a:xfrm>
        </p:spPr>
        <p:txBody>
          <a:bodyPr/>
          <a:lstStyle/>
          <a:p>
            <a:r>
              <a:rPr lang="en-US" sz="3200"/>
              <a:t>8.1.3 Draw and label the structure of a mitochondrion as seen in electron micrographs.</a:t>
            </a:r>
          </a:p>
        </p:txBody>
      </p:sp>
      <p:pic>
        <p:nvPicPr>
          <p:cNvPr id="463875" name="Picture 3" descr="CB"/>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1751013"/>
            <a:ext cx="5334000" cy="47910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47D43BA-DA96-466E-9682-A3A9370979F4}" type="slidenum">
              <a:rPr lang="en-US"/>
              <a:pPr/>
              <a:t>17</a:t>
            </a:fld>
            <a:endParaRPr lang="en-US"/>
          </a:p>
        </p:txBody>
      </p:sp>
      <p:sp>
        <p:nvSpPr>
          <p:cNvPr id="464898" name="Rectangle 2"/>
          <p:cNvSpPr>
            <a:spLocks noGrp="1" noChangeArrowheads="1"/>
          </p:cNvSpPr>
          <p:nvPr>
            <p:ph type="title"/>
          </p:nvPr>
        </p:nvSpPr>
        <p:spPr/>
        <p:txBody>
          <a:bodyPr/>
          <a:lstStyle/>
          <a:p>
            <a:r>
              <a:rPr lang="en-US" sz="3700"/>
              <a:t>8.1.4a Explain aerobic respiration.</a:t>
            </a:r>
          </a:p>
        </p:txBody>
      </p:sp>
      <p:sp>
        <p:nvSpPr>
          <p:cNvPr id="464899" name="Rectangle 3"/>
          <p:cNvSpPr>
            <a:spLocks noGrp="1" noChangeArrowheads="1"/>
          </p:cNvSpPr>
          <p:nvPr>
            <p:ph type="body" idx="1"/>
          </p:nvPr>
        </p:nvSpPr>
        <p:spPr>
          <a:xfrm>
            <a:off x="914400" y="1600200"/>
            <a:ext cx="7772400" cy="4953000"/>
          </a:xfrm>
        </p:spPr>
        <p:txBody>
          <a:bodyPr/>
          <a:lstStyle/>
          <a:p>
            <a:r>
              <a:rPr lang="en-US" sz="2400" u="sng"/>
              <a:t>Oxidative decarboxylation of pyruvate-</a:t>
            </a:r>
            <a:r>
              <a:rPr lang="en-US" sz="2400"/>
              <a:t> one carbon is removed from the C</a:t>
            </a:r>
            <a:r>
              <a:rPr lang="en-US" sz="2400" baseline="-25000"/>
              <a:t>3</a:t>
            </a:r>
            <a:r>
              <a:rPr lang="en-US" sz="2400"/>
              <a:t> molecule (link reaction).</a:t>
            </a:r>
          </a:p>
          <a:p>
            <a:r>
              <a:rPr lang="en-US" sz="2400" u="sng"/>
              <a:t>Krebs Cycle-</a:t>
            </a:r>
            <a:r>
              <a:rPr lang="en-US" sz="2400"/>
              <a:t> produces trios phosphate, precurser to glucose.</a:t>
            </a:r>
          </a:p>
          <a:p>
            <a:r>
              <a:rPr lang="en-US" sz="2400" u="sng"/>
              <a:t>NADH + H</a:t>
            </a:r>
            <a:r>
              <a:rPr lang="en-US" sz="2400" u="sng" baseline="30000"/>
              <a:t>+</a:t>
            </a:r>
            <a:r>
              <a:rPr lang="en-US" sz="2400" u="sng"/>
              <a:t>-</a:t>
            </a:r>
            <a:r>
              <a:rPr lang="en-US" sz="2400"/>
              <a:t> carrier molecules created during the Krebs cycle.</a:t>
            </a:r>
          </a:p>
          <a:p>
            <a:r>
              <a:rPr lang="en-US" sz="2400" u="sng"/>
              <a:t>Electron Transport Chain-</a:t>
            </a:r>
            <a:r>
              <a:rPr lang="en-US" sz="2400"/>
              <a:t> chemiosmotic synthesis of ATP via oxidative phosphorylation</a:t>
            </a:r>
          </a:p>
          <a:p>
            <a:r>
              <a:rPr lang="en-US" sz="2400" u="sng"/>
              <a:t>Role of oxygen-</a:t>
            </a:r>
            <a:r>
              <a:rPr lang="en-US" sz="2400"/>
              <a:t> acts as a final electron acceptor for electrons which have gone through the ETC.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332D18E-5D84-4D2E-9113-D74785B9F783}" type="slidenum">
              <a:rPr lang="en-US"/>
              <a:pPr/>
              <a:t>18</a:t>
            </a:fld>
            <a:endParaRPr lang="en-US"/>
          </a:p>
        </p:txBody>
      </p:sp>
      <p:sp>
        <p:nvSpPr>
          <p:cNvPr id="465922" name="Rectangle 2"/>
          <p:cNvSpPr>
            <a:spLocks noGrp="1" noChangeArrowheads="1"/>
          </p:cNvSpPr>
          <p:nvPr>
            <p:ph type="title"/>
          </p:nvPr>
        </p:nvSpPr>
        <p:spPr/>
        <p:txBody>
          <a:bodyPr/>
          <a:lstStyle/>
          <a:p>
            <a:r>
              <a:rPr lang="en-US"/>
              <a:t>8.1.4b Picture of link reaction and </a:t>
            </a:r>
            <a:br>
              <a:rPr lang="en-US"/>
            </a:br>
            <a:r>
              <a:rPr lang="en-US"/>
              <a:t>Krebs Cycle.</a:t>
            </a:r>
          </a:p>
        </p:txBody>
      </p:sp>
      <p:pic>
        <p:nvPicPr>
          <p:cNvPr id="4659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981200"/>
            <a:ext cx="8229600" cy="4305300"/>
          </a:xfrm>
          <a:noFill/>
          <a:ln>
            <a:solidFill>
              <a:schemeClr val="tx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43486B1B-C5B4-45AF-9194-3FD57FBDFC0B}" type="slidenum">
              <a:rPr lang="en-US"/>
              <a:pPr/>
              <a:t>19</a:t>
            </a:fld>
            <a:endParaRPr lang="en-US"/>
          </a:p>
        </p:txBody>
      </p:sp>
      <p:sp>
        <p:nvSpPr>
          <p:cNvPr id="466946" name="Rectangle 2"/>
          <p:cNvSpPr>
            <a:spLocks noGrp="1" noChangeArrowheads="1"/>
          </p:cNvSpPr>
          <p:nvPr>
            <p:ph type="title"/>
          </p:nvPr>
        </p:nvSpPr>
        <p:spPr>
          <a:xfrm>
            <a:off x="914400" y="277813"/>
            <a:ext cx="8229600" cy="1143000"/>
          </a:xfrm>
        </p:spPr>
        <p:txBody>
          <a:bodyPr/>
          <a:lstStyle/>
          <a:p>
            <a:r>
              <a:rPr lang="en-US" sz="3200"/>
              <a:t>8.1.5a Explain oxidative phosphorylation in terms of chemiosmosis.</a:t>
            </a:r>
          </a:p>
        </p:txBody>
      </p:sp>
      <p:sp>
        <p:nvSpPr>
          <p:cNvPr id="466947" name="Rectangle 3"/>
          <p:cNvSpPr>
            <a:spLocks noGrp="1" noChangeArrowheads="1"/>
          </p:cNvSpPr>
          <p:nvPr>
            <p:ph type="body" sz="half" idx="1"/>
          </p:nvPr>
        </p:nvSpPr>
        <p:spPr>
          <a:xfrm>
            <a:off x="533400" y="1600200"/>
            <a:ext cx="4876800" cy="5257800"/>
          </a:xfrm>
        </p:spPr>
        <p:txBody>
          <a:bodyPr/>
          <a:lstStyle/>
          <a:p>
            <a:r>
              <a:rPr lang="en-US" sz="2000"/>
              <a:t>1) NADH and FADH</a:t>
            </a:r>
            <a:r>
              <a:rPr lang="en-US" sz="2000" baseline="-25000"/>
              <a:t>2</a:t>
            </a:r>
            <a:r>
              <a:rPr lang="en-US" sz="2000"/>
              <a:t> release high energy electrons into the electron transport chain.</a:t>
            </a:r>
          </a:p>
          <a:p>
            <a:pPr>
              <a:buFont typeface="Wingdings" pitchFamily="2" charset="2"/>
              <a:buNone/>
            </a:pPr>
            <a:endParaRPr lang="en-US" sz="2000"/>
          </a:p>
          <a:p>
            <a:r>
              <a:rPr lang="en-US" sz="2000"/>
              <a:t>2) As the electrons move down the cytochrome chain toward oxygen, H</a:t>
            </a:r>
            <a:r>
              <a:rPr lang="en-US" sz="2000" baseline="30000"/>
              <a:t>+</a:t>
            </a:r>
            <a:r>
              <a:rPr lang="en-US" sz="2000"/>
              <a:t> ions are propelled against their concentration gradient from the matrix into the intermembrane space.</a:t>
            </a:r>
          </a:p>
          <a:p>
            <a:pPr>
              <a:buFont typeface="Wingdings" pitchFamily="2" charset="2"/>
              <a:buNone/>
            </a:pPr>
            <a:endParaRPr lang="en-US" sz="2000"/>
          </a:p>
          <a:p>
            <a:r>
              <a:rPr lang="en-US" sz="2000"/>
              <a:t>3)H</a:t>
            </a:r>
            <a:r>
              <a:rPr lang="en-US" sz="2000" baseline="30000"/>
              <a:t>+</a:t>
            </a:r>
            <a:r>
              <a:rPr lang="en-US" sz="2000"/>
              <a:t> ions flow back to the matrix via gated ATP synthase, which uses energy from the flow to make ATP.</a:t>
            </a:r>
          </a:p>
        </p:txBody>
      </p:sp>
      <p:pic>
        <p:nvPicPr>
          <p:cNvPr id="466948" name="Picture 4" descr="Atpsyntase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86400" y="1752600"/>
            <a:ext cx="3365500" cy="42291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6949" name="Text Box 5"/>
          <p:cNvSpPr txBox="1">
            <a:spLocks noChangeArrowheads="1"/>
          </p:cNvSpPr>
          <p:nvPr/>
        </p:nvSpPr>
        <p:spPr bwMode="auto">
          <a:xfrm>
            <a:off x="6019800" y="61722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ATP synthase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1232E695-02FF-49F4-9B27-0DC83B8D213C}" type="slidenum">
              <a:rPr lang="en-US"/>
              <a:pPr/>
              <a:t>2</a:t>
            </a:fld>
            <a:endParaRPr lang="en-US"/>
          </a:p>
        </p:txBody>
      </p:sp>
      <p:sp>
        <p:nvSpPr>
          <p:cNvPr id="449538" name="Rectangle 2"/>
          <p:cNvSpPr>
            <a:spLocks noGrp="1" noChangeArrowheads="1"/>
          </p:cNvSpPr>
          <p:nvPr>
            <p:ph type="title"/>
          </p:nvPr>
        </p:nvSpPr>
        <p:spPr/>
        <p:txBody>
          <a:bodyPr/>
          <a:lstStyle/>
          <a:p>
            <a:r>
              <a:rPr lang="en-US" sz="2800"/>
              <a:t>7.5.1 Explain the four levels of protein structure, including each level’s significance.</a:t>
            </a:r>
          </a:p>
        </p:txBody>
      </p:sp>
      <p:pic>
        <p:nvPicPr>
          <p:cNvPr id="449539" name="Picture 3" descr="Protein-structur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48238" y="1600200"/>
            <a:ext cx="3408362" cy="4648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9540" name="Rectangle 4"/>
          <p:cNvSpPr>
            <a:spLocks noGrp="1" noChangeArrowheads="1"/>
          </p:cNvSpPr>
          <p:nvPr>
            <p:ph type="body" idx="4294967295"/>
          </p:nvPr>
        </p:nvSpPr>
        <p:spPr>
          <a:xfrm>
            <a:off x="609600" y="1600200"/>
            <a:ext cx="3886200" cy="4800600"/>
          </a:xfrm>
        </p:spPr>
        <p:txBody>
          <a:bodyPr/>
          <a:lstStyle/>
          <a:p>
            <a:r>
              <a:rPr lang="en-US" sz="2400" u="sng"/>
              <a:t>Primary-</a:t>
            </a:r>
            <a:r>
              <a:rPr lang="en-US" sz="2400"/>
              <a:t> order of individual amino acids</a:t>
            </a:r>
          </a:p>
          <a:p>
            <a:r>
              <a:rPr lang="en-US" sz="2400" u="sng"/>
              <a:t>Secondary-</a:t>
            </a:r>
            <a:r>
              <a:rPr lang="en-US" sz="2400"/>
              <a:t> helix or pleated sheet, due to hydrogen bonds.</a:t>
            </a:r>
          </a:p>
          <a:p>
            <a:r>
              <a:rPr lang="en-US" sz="2400" u="sng"/>
              <a:t>Tertiary-</a:t>
            </a:r>
            <a:r>
              <a:rPr lang="en-US" sz="2400"/>
              <a:t> asymmetrical, cluster-like shape, due to bonding occurrences between R groups.</a:t>
            </a:r>
          </a:p>
          <a:p>
            <a:r>
              <a:rPr lang="en-US" sz="2400" u="sng"/>
              <a:t>Quaternary-</a:t>
            </a:r>
            <a:r>
              <a:rPr lang="en-US" sz="2400"/>
              <a:t> combination of two or more individual polypeptide chains.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FD76D06-F7F4-4D59-9CF7-BB760F2A0844}" type="slidenum">
              <a:rPr lang="en-US"/>
              <a:pPr/>
              <a:t>20</a:t>
            </a:fld>
            <a:endParaRPr lang="en-US"/>
          </a:p>
        </p:txBody>
      </p:sp>
      <p:sp>
        <p:nvSpPr>
          <p:cNvPr id="467970" name="Rectangle 2"/>
          <p:cNvSpPr>
            <a:spLocks noGrp="1" noChangeArrowheads="1"/>
          </p:cNvSpPr>
          <p:nvPr>
            <p:ph type="title"/>
          </p:nvPr>
        </p:nvSpPr>
        <p:spPr/>
        <p:txBody>
          <a:bodyPr/>
          <a:lstStyle/>
          <a:p>
            <a:r>
              <a:rPr lang="en-US" sz="3200"/>
              <a:t>8.1.5b Picture of electron </a:t>
            </a:r>
            <a:br>
              <a:rPr lang="en-US" sz="3200"/>
            </a:br>
            <a:r>
              <a:rPr lang="en-US" sz="3200"/>
              <a:t>transport chain.</a:t>
            </a:r>
          </a:p>
        </p:txBody>
      </p:sp>
      <p:pic>
        <p:nvPicPr>
          <p:cNvPr id="467971" name="Picture 3" descr="778px-Etc2">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447800" y="1600200"/>
            <a:ext cx="6705600" cy="5170488"/>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E638665D-1C9B-4465-BE2C-7B4463847741}" type="slidenum">
              <a:rPr lang="en-US"/>
              <a:pPr/>
              <a:t>21</a:t>
            </a:fld>
            <a:endParaRPr lang="en-US"/>
          </a:p>
        </p:txBody>
      </p:sp>
      <p:sp>
        <p:nvSpPr>
          <p:cNvPr id="468994" name="Rectangle 2"/>
          <p:cNvSpPr>
            <a:spLocks noGrp="1" noChangeArrowheads="1"/>
          </p:cNvSpPr>
          <p:nvPr>
            <p:ph type="title"/>
          </p:nvPr>
        </p:nvSpPr>
        <p:spPr>
          <a:xfrm>
            <a:off x="228600" y="0"/>
            <a:ext cx="8915400" cy="1420813"/>
          </a:xfrm>
        </p:spPr>
        <p:txBody>
          <a:bodyPr/>
          <a:lstStyle/>
          <a:p>
            <a:r>
              <a:rPr lang="en-US" sz="3000"/>
              <a:t>8.1.6 Explain the relationship between the </a:t>
            </a:r>
            <a:br>
              <a:rPr lang="en-US" sz="3000"/>
            </a:br>
            <a:r>
              <a:rPr lang="en-US" sz="3000"/>
              <a:t>structure of the mitochondrion and its function.</a:t>
            </a:r>
          </a:p>
        </p:txBody>
      </p:sp>
      <p:sp>
        <p:nvSpPr>
          <p:cNvPr id="468995" name="Rectangle 3"/>
          <p:cNvSpPr>
            <a:spLocks noGrp="1" noChangeArrowheads="1"/>
          </p:cNvSpPr>
          <p:nvPr>
            <p:ph type="body" sz="half" idx="1"/>
          </p:nvPr>
        </p:nvSpPr>
        <p:spPr>
          <a:xfrm>
            <a:off x="685800" y="1676400"/>
            <a:ext cx="3886200" cy="4495800"/>
          </a:xfrm>
        </p:spPr>
        <p:txBody>
          <a:bodyPr/>
          <a:lstStyle/>
          <a:p>
            <a:r>
              <a:rPr lang="en-US"/>
              <a:t>1) Cristae form a large surface area fort he electron transport chain. </a:t>
            </a:r>
          </a:p>
          <a:p>
            <a:r>
              <a:rPr lang="en-US"/>
              <a:t>2) The space between the outer and inner membranes is small. </a:t>
            </a:r>
          </a:p>
          <a:p>
            <a:r>
              <a:rPr lang="en-US"/>
              <a:t>3) The fluid  contains enzymes of the Krebs cycle.</a:t>
            </a:r>
          </a:p>
          <a:p>
            <a:endParaRPr lang="en-US"/>
          </a:p>
        </p:txBody>
      </p:sp>
      <p:pic>
        <p:nvPicPr>
          <p:cNvPr id="468996" name="Picture 4" descr="622px-Diagram_of_a_human_mitochondr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1676400"/>
            <a:ext cx="4114800" cy="30575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CE11AED6-C8CB-426D-A87D-77F165D713AC}" type="slidenum">
              <a:rPr lang="en-US"/>
              <a:pPr/>
              <a:t>22</a:t>
            </a:fld>
            <a:endParaRPr lang="en-US"/>
          </a:p>
        </p:txBody>
      </p:sp>
      <p:sp>
        <p:nvSpPr>
          <p:cNvPr id="471042" name="Rectangle 2"/>
          <p:cNvSpPr>
            <a:spLocks noGrp="1" noChangeArrowheads="1"/>
          </p:cNvSpPr>
          <p:nvPr>
            <p:ph type="ctrTitle"/>
          </p:nvPr>
        </p:nvSpPr>
        <p:spPr/>
        <p:txBody>
          <a:bodyPr/>
          <a:lstStyle/>
          <a:p>
            <a:r>
              <a:rPr lang="en-US" i="1"/>
              <a:t>Unit 8: Cell Respiration and Photosynthesis</a:t>
            </a:r>
          </a:p>
        </p:txBody>
      </p:sp>
      <p:sp>
        <p:nvSpPr>
          <p:cNvPr id="471043" name="Rectangle 3"/>
          <p:cNvSpPr>
            <a:spLocks noGrp="1" noChangeArrowheads="1"/>
          </p:cNvSpPr>
          <p:nvPr>
            <p:ph type="subTitle" idx="1"/>
          </p:nvPr>
        </p:nvSpPr>
        <p:spPr/>
        <p:txBody>
          <a:bodyPr/>
          <a:lstStyle/>
          <a:p>
            <a:pPr algn="l"/>
            <a:r>
              <a:rPr lang="en-US" sz="4000"/>
              <a:t>Lesson 8.2 Photosynthesis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9922E010-CE17-40D8-A111-B44DA3AFB1EF}" type="slidenum">
              <a:rPr lang="en-US"/>
              <a:pPr/>
              <a:t>23</a:t>
            </a:fld>
            <a:endParaRPr lang="en-US"/>
          </a:p>
        </p:txBody>
      </p:sp>
      <p:sp>
        <p:nvSpPr>
          <p:cNvPr id="472066" name="Rectangle 2"/>
          <p:cNvSpPr>
            <a:spLocks noGrp="1" noChangeArrowheads="1"/>
          </p:cNvSpPr>
          <p:nvPr>
            <p:ph type="title"/>
          </p:nvPr>
        </p:nvSpPr>
        <p:spPr/>
        <p:txBody>
          <a:bodyPr/>
          <a:lstStyle/>
          <a:p>
            <a:r>
              <a:rPr lang="en-US" sz="3000"/>
              <a:t>8.2.1 Draw the structure of a chloroplast as seen in electron micrographs.</a:t>
            </a:r>
          </a:p>
        </p:txBody>
      </p:sp>
      <p:pic>
        <p:nvPicPr>
          <p:cNvPr id="472067" name="Picture 3" descr="Chloroplast_E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700338"/>
            <a:ext cx="3810000" cy="2328862"/>
          </a:xfrm>
          <a:ln>
            <a:solidFill>
              <a:schemeClr val="tx1"/>
            </a:solidFill>
            <a:miter lim="800000"/>
            <a:headEnd/>
            <a:tailEnd/>
          </a:ln>
        </p:spPr>
      </p:pic>
      <p:pic>
        <p:nvPicPr>
          <p:cNvPr id="472068" name="Picture 4" descr="Chloroplastsfigure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42988" y="2208213"/>
            <a:ext cx="3552825" cy="33147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479C9974-A4D7-4351-862D-B2CCEE8173E7}" type="slidenum">
              <a:rPr lang="en-US"/>
              <a:pPr/>
              <a:t>24</a:t>
            </a:fld>
            <a:endParaRPr lang="en-US"/>
          </a:p>
        </p:txBody>
      </p:sp>
      <p:sp>
        <p:nvSpPr>
          <p:cNvPr id="473090" name="Rectangle 2"/>
          <p:cNvSpPr>
            <a:spLocks noGrp="1" noChangeArrowheads="1"/>
          </p:cNvSpPr>
          <p:nvPr>
            <p:ph type="title"/>
          </p:nvPr>
        </p:nvSpPr>
        <p:spPr/>
        <p:txBody>
          <a:bodyPr/>
          <a:lstStyle/>
          <a:p>
            <a:r>
              <a:rPr lang="en-US" sz="3000">
                <a:sym typeface="Wingdings" pitchFamily="2" charset="2"/>
              </a:rPr>
              <a:t>8.2.2 State that photosynthesis consists of light-dependent and light-independent reactions.</a:t>
            </a:r>
          </a:p>
        </p:txBody>
      </p:sp>
      <p:pic>
        <p:nvPicPr>
          <p:cNvPr id="473091" name="Picture 3" descr="Photosynthesis_%28C%2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05000" y="2438400"/>
            <a:ext cx="5605463" cy="4216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3092" name="Rectangle 4"/>
          <p:cNvSpPr>
            <a:spLocks noGrp="1" noChangeArrowheads="1"/>
          </p:cNvSpPr>
          <p:nvPr>
            <p:ph type="body" idx="4294967295"/>
          </p:nvPr>
        </p:nvSpPr>
        <p:spPr>
          <a:xfrm>
            <a:off x="914400" y="1524000"/>
            <a:ext cx="7772400" cy="4606925"/>
          </a:xfrm>
        </p:spPr>
        <p:txBody>
          <a:bodyPr/>
          <a:lstStyle/>
          <a:p>
            <a:r>
              <a:rPr lang="en-US" sz="2400">
                <a:sym typeface="Wingdings" pitchFamily="2" charset="2"/>
              </a:rPr>
              <a:t>Light dependent reaction (green)</a:t>
            </a:r>
          </a:p>
          <a:p>
            <a:r>
              <a:rPr lang="en-US" sz="2400">
                <a:sym typeface="Wingdings" pitchFamily="2" charset="2"/>
              </a:rPr>
              <a:t>Light independent reaction (pink)</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C75BB29-ADA3-4979-B8A5-FE4D522F3DFE}" type="slidenum">
              <a:rPr lang="en-US"/>
              <a:pPr/>
              <a:t>25</a:t>
            </a:fld>
            <a:endParaRPr lang="en-US"/>
          </a:p>
        </p:txBody>
      </p:sp>
      <p:sp>
        <p:nvSpPr>
          <p:cNvPr id="474114" name="Rectangle 2"/>
          <p:cNvSpPr>
            <a:spLocks noGrp="1" noChangeArrowheads="1"/>
          </p:cNvSpPr>
          <p:nvPr>
            <p:ph type="title"/>
          </p:nvPr>
        </p:nvSpPr>
        <p:spPr/>
        <p:txBody>
          <a:bodyPr/>
          <a:lstStyle/>
          <a:p>
            <a:r>
              <a:rPr lang="en-US" sz="3400">
                <a:sym typeface="Wingdings" pitchFamily="2" charset="2"/>
              </a:rPr>
              <a:t>8.2.3 Explain the light-dependent reaction.</a:t>
            </a:r>
          </a:p>
        </p:txBody>
      </p:sp>
      <p:sp>
        <p:nvSpPr>
          <p:cNvPr id="474115" name="Rectangle 3"/>
          <p:cNvSpPr>
            <a:spLocks noGrp="1" noChangeArrowheads="1"/>
          </p:cNvSpPr>
          <p:nvPr>
            <p:ph type="body" sz="half" idx="1"/>
          </p:nvPr>
        </p:nvSpPr>
        <p:spPr/>
        <p:txBody>
          <a:bodyPr/>
          <a:lstStyle/>
          <a:p>
            <a:r>
              <a:rPr lang="en-US" sz="2400"/>
              <a:t>1) photoactivation of photosystem II</a:t>
            </a:r>
          </a:p>
          <a:p>
            <a:r>
              <a:rPr lang="en-US" sz="2400"/>
              <a:t>2) photolysis of water</a:t>
            </a:r>
          </a:p>
          <a:p>
            <a:r>
              <a:rPr lang="en-US" sz="2400"/>
              <a:t>3) electron transport</a:t>
            </a:r>
          </a:p>
          <a:p>
            <a:r>
              <a:rPr lang="en-US" sz="2400"/>
              <a:t>4) cyclic and non-cyclic phosphoryliation</a:t>
            </a:r>
          </a:p>
          <a:p>
            <a:r>
              <a:rPr lang="en-US" sz="2400"/>
              <a:t>5) photoactivation of photosystem I</a:t>
            </a:r>
          </a:p>
          <a:p>
            <a:r>
              <a:rPr lang="en-US" sz="2400"/>
              <a:t>6) reduction of NADP</a:t>
            </a:r>
            <a:r>
              <a:rPr lang="en-US" sz="2400" baseline="30000"/>
              <a:t>+</a:t>
            </a:r>
          </a:p>
        </p:txBody>
      </p:sp>
      <p:pic>
        <p:nvPicPr>
          <p:cNvPr id="474116" name="Picture 4" descr="Photosynthesis_%28C%29"/>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r="40450"/>
          <a:stretch>
            <a:fillRect/>
          </a:stretch>
        </p:blipFill>
        <p:spPr>
          <a:xfrm>
            <a:off x="4572000" y="1524000"/>
            <a:ext cx="4038600" cy="51006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A8D8449A-0F56-47FC-A5B0-D0286B59F54A}" type="slidenum">
              <a:rPr lang="en-US"/>
              <a:pPr/>
              <a:t>26</a:t>
            </a:fld>
            <a:endParaRPr lang="en-US"/>
          </a:p>
        </p:txBody>
      </p:sp>
      <p:sp>
        <p:nvSpPr>
          <p:cNvPr id="475138" name="Rectangle 2"/>
          <p:cNvSpPr>
            <a:spLocks noGrp="1" noChangeArrowheads="1"/>
          </p:cNvSpPr>
          <p:nvPr>
            <p:ph type="title"/>
          </p:nvPr>
        </p:nvSpPr>
        <p:spPr/>
        <p:txBody>
          <a:bodyPr/>
          <a:lstStyle/>
          <a:p>
            <a:r>
              <a:rPr lang="en-US" sz="3200">
                <a:sym typeface="Wingdings" pitchFamily="2" charset="2"/>
              </a:rPr>
              <a:t>8.2.4 Explain photophosphorylation in terms of chemiosmosis.</a:t>
            </a:r>
          </a:p>
        </p:txBody>
      </p:sp>
      <p:sp>
        <p:nvSpPr>
          <p:cNvPr id="475139" name="Rectangle 3"/>
          <p:cNvSpPr>
            <a:spLocks noGrp="1" noChangeArrowheads="1"/>
          </p:cNvSpPr>
          <p:nvPr>
            <p:ph type="body" sz="half" idx="1"/>
          </p:nvPr>
        </p:nvSpPr>
        <p:spPr>
          <a:xfrm>
            <a:off x="685800" y="1600200"/>
            <a:ext cx="8153400" cy="2971800"/>
          </a:xfrm>
        </p:spPr>
        <p:txBody>
          <a:bodyPr/>
          <a:lstStyle/>
          <a:p>
            <a:r>
              <a:rPr lang="en-US" sz="2400"/>
              <a:t>Electron transport causes the pumping of protons to the inside of the thylakoids.  They accumulate (pH drops) and eventually move out to the stroma through ATP synthase. This flow provides energy for ATP synthesis.</a:t>
            </a:r>
          </a:p>
        </p:txBody>
      </p:sp>
      <p:pic>
        <p:nvPicPr>
          <p:cNvPr id="475140" name="Picture 4" descr="img01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906588" y="3201988"/>
            <a:ext cx="5940425" cy="330993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5141" name="Text Box 5"/>
          <p:cNvSpPr txBox="1">
            <a:spLocks noChangeArrowheads="1"/>
          </p:cNvSpPr>
          <p:nvPr/>
        </p:nvSpPr>
        <p:spPr bwMode="auto">
          <a:xfrm>
            <a:off x="2590800" y="6491288"/>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Courtesy of The University of Salzburg</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24A07411-0042-4F1A-B340-9D9B0EAB080A}" type="slidenum">
              <a:rPr lang="en-US"/>
              <a:pPr/>
              <a:t>27</a:t>
            </a:fld>
            <a:endParaRPr lang="en-US"/>
          </a:p>
        </p:txBody>
      </p:sp>
      <p:sp>
        <p:nvSpPr>
          <p:cNvPr id="476162" name="Rectangle 2"/>
          <p:cNvSpPr>
            <a:spLocks noGrp="1" noChangeArrowheads="1"/>
          </p:cNvSpPr>
          <p:nvPr>
            <p:ph type="title"/>
          </p:nvPr>
        </p:nvSpPr>
        <p:spPr>
          <a:xfrm>
            <a:off x="914400" y="381000"/>
            <a:ext cx="7772400" cy="1143000"/>
          </a:xfrm>
        </p:spPr>
        <p:txBody>
          <a:bodyPr/>
          <a:lstStyle/>
          <a:p>
            <a:r>
              <a:rPr lang="en-US" sz="3400">
                <a:sym typeface="Wingdings" pitchFamily="2" charset="2"/>
              </a:rPr>
              <a:t>8.2.5 Explain the light-independent reactions.</a:t>
            </a:r>
            <a:br>
              <a:rPr lang="en-US" sz="3400">
                <a:sym typeface="Wingdings" pitchFamily="2" charset="2"/>
              </a:rPr>
            </a:br>
            <a:endParaRPr lang="en-US" sz="3400">
              <a:sym typeface="Wingdings" pitchFamily="2" charset="2"/>
            </a:endParaRPr>
          </a:p>
        </p:txBody>
      </p:sp>
      <p:sp>
        <p:nvSpPr>
          <p:cNvPr id="476163" name="Rectangle 3"/>
          <p:cNvSpPr>
            <a:spLocks noGrp="1" noChangeArrowheads="1"/>
          </p:cNvSpPr>
          <p:nvPr>
            <p:ph type="body" idx="4294967295"/>
          </p:nvPr>
        </p:nvSpPr>
        <p:spPr>
          <a:xfrm>
            <a:off x="609600" y="1600200"/>
            <a:ext cx="3581400" cy="4572000"/>
          </a:xfrm>
        </p:spPr>
        <p:txBody>
          <a:bodyPr/>
          <a:lstStyle/>
          <a:p>
            <a:pPr>
              <a:lnSpc>
                <a:spcPct val="90000"/>
              </a:lnSpc>
              <a:buFont typeface="Wingdings" pitchFamily="2" charset="2"/>
              <a:buNone/>
            </a:pPr>
            <a:r>
              <a:rPr lang="en-US" sz="2400">
                <a:sym typeface="Wingdings" pitchFamily="2" charset="2"/>
              </a:rPr>
              <a:t>1) </a:t>
            </a:r>
            <a:r>
              <a:rPr lang="en-US" sz="2400" u="sng">
                <a:sym typeface="Wingdings" pitchFamily="2" charset="2"/>
              </a:rPr>
              <a:t>Carbon fixation-</a:t>
            </a:r>
            <a:r>
              <a:rPr lang="en-US" sz="2400">
                <a:sym typeface="Wingdings" pitchFamily="2" charset="2"/>
              </a:rPr>
              <a:t> CO</a:t>
            </a:r>
            <a:r>
              <a:rPr lang="en-US" sz="2400" baseline="-25000">
                <a:sym typeface="Wingdings" pitchFamily="2" charset="2"/>
              </a:rPr>
              <a:t>2</a:t>
            </a:r>
            <a:r>
              <a:rPr lang="en-US" sz="2400">
                <a:sym typeface="Wingdings" pitchFamily="2" charset="2"/>
              </a:rPr>
              <a:t> is fixed to RuBP to form glycerate  3- phosphate (GP).</a:t>
            </a:r>
          </a:p>
          <a:p>
            <a:pPr>
              <a:lnSpc>
                <a:spcPct val="90000"/>
              </a:lnSpc>
              <a:buFont typeface="Wingdings" pitchFamily="2" charset="2"/>
              <a:buNone/>
            </a:pPr>
            <a:r>
              <a:rPr lang="en-US" sz="2400">
                <a:sym typeface="Wingdings" pitchFamily="2" charset="2"/>
              </a:rPr>
              <a:t>2) </a:t>
            </a:r>
            <a:r>
              <a:rPr lang="en-US" sz="2400" u="sng">
                <a:sym typeface="Wingdings" pitchFamily="2" charset="2"/>
              </a:rPr>
              <a:t>Reduction-</a:t>
            </a:r>
            <a:r>
              <a:rPr lang="en-US" sz="2400">
                <a:sym typeface="Wingdings" pitchFamily="2" charset="2"/>
              </a:rPr>
              <a:t> GP is reduced to trios phosphate (TP).</a:t>
            </a:r>
          </a:p>
          <a:p>
            <a:pPr>
              <a:lnSpc>
                <a:spcPct val="90000"/>
              </a:lnSpc>
              <a:buFont typeface="Wingdings" pitchFamily="2" charset="2"/>
              <a:buNone/>
            </a:pPr>
            <a:r>
              <a:rPr lang="en-US" sz="2400">
                <a:sym typeface="Wingdings" pitchFamily="2" charset="2"/>
              </a:rPr>
              <a:t>3) </a:t>
            </a:r>
            <a:r>
              <a:rPr lang="en-US" sz="2400" u="sng">
                <a:sym typeface="Wingdings" pitchFamily="2" charset="2"/>
              </a:rPr>
              <a:t>Regeneration-</a:t>
            </a:r>
            <a:r>
              <a:rPr lang="en-US" sz="2400">
                <a:sym typeface="Wingdings" pitchFamily="2" charset="2"/>
              </a:rPr>
              <a:t> RuBP is regenerated, and able to begin another turn on the cycle (with the help of Rubisco).</a:t>
            </a:r>
          </a:p>
          <a:p>
            <a:pPr>
              <a:lnSpc>
                <a:spcPct val="90000"/>
              </a:lnSpc>
            </a:pPr>
            <a:endParaRPr lang="en-US" sz="2400">
              <a:sym typeface="Wingdings" pitchFamily="2" charset="2"/>
            </a:endParaRPr>
          </a:p>
        </p:txBody>
      </p:sp>
      <p:pic>
        <p:nvPicPr>
          <p:cNvPr id="476164" name="Picture 4" descr="699px-Calvin-cycle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267200" y="1676400"/>
            <a:ext cx="4648200" cy="3987800"/>
          </a:xfrm>
          <a:ln>
            <a:solidFill>
              <a:schemeClr val="tx1"/>
            </a:solidFill>
            <a:miter lim="800000"/>
            <a:headEnd/>
            <a:tailEnd/>
          </a:ln>
        </p:spPr>
      </p:pic>
      <p:sp>
        <p:nvSpPr>
          <p:cNvPr id="476165" name="Text Box 5"/>
          <p:cNvSpPr txBox="1">
            <a:spLocks noChangeArrowheads="1"/>
          </p:cNvSpPr>
          <p:nvPr/>
        </p:nvSpPr>
        <p:spPr bwMode="auto">
          <a:xfrm>
            <a:off x="4648200" y="6172200"/>
            <a:ext cx="3048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Courtesy of Mike Jones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3A421F0A-3C3A-48ED-A9F2-E14827D5B07F}" type="slidenum">
              <a:rPr lang="en-US"/>
              <a:pPr/>
              <a:t>28</a:t>
            </a:fld>
            <a:endParaRPr lang="en-US"/>
          </a:p>
        </p:txBody>
      </p:sp>
      <p:sp>
        <p:nvSpPr>
          <p:cNvPr id="477186" name="Rectangle 2"/>
          <p:cNvSpPr>
            <a:spLocks noGrp="1" noChangeArrowheads="1"/>
          </p:cNvSpPr>
          <p:nvPr>
            <p:ph type="title"/>
          </p:nvPr>
        </p:nvSpPr>
        <p:spPr/>
        <p:txBody>
          <a:bodyPr/>
          <a:lstStyle/>
          <a:p>
            <a:r>
              <a:rPr lang="en-US" sz="3000">
                <a:sym typeface="Wingdings" pitchFamily="2" charset="2"/>
              </a:rPr>
              <a:t>8.2.6 Explain the relationship between the structure of the chloroplast and its function.</a:t>
            </a:r>
          </a:p>
        </p:txBody>
      </p:sp>
      <p:sp>
        <p:nvSpPr>
          <p:cNvPr id="477187" name="Rectangle 3"/>
          <p:cNvSpPr>
            <a:spLocks noGrp="1" noChangeArrowheads="1"/>
          </p:cNvSpPr>
          <p:nvPr>
            <p:ph type="body" sz="half" idx="1"/>
          </p:nvPr>
        </p:nvSpPr>
        <p:spPr>
          <a:xfrm>
            <a:off x="609600" y="1600200"/>
            <a:ext cx="4419600" cy="5257800"/>
          </a:xfrm>
        </p:spPr>
        <p:txBody>
          <a:bodyPr/>
          <a:lstStyle/>
          <a:p>
            <a:r>
              <a:rPr lang="en-US" sz="2400"/>
              <a:t>1) Thylakoids have a large surface area for light absorption. </a:t>
            </a:r>
          </a:p>
          <a:p>
            <a:r>
              <a:rPr lang="en-US" sz="2400"/>
              <a:t>2) The area inside the thylakoid is small, which facilitates the buildup of protons used in chemiosmosis.</a:t>
            </a:r>
          </a:p>
          <a:p>
            <a:r>
              <a:rPr lang="en-US" sz="2400"/>
              <a:t>3) the fluid filled stroma surrounding the thylakoid contains enzymes which facilitate the calvin cycle.</a:t>
            </a:r>
          </a:p>
        </p:txBody>
      </p:sp>
      <p:pic>
        <p:nvPicPr>
          <p:cNvPr id="477188" name="Picture 4" descr="Chloroplast-new"/>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828800"/>
            <a:ext cx="3962400" cy="26527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03EAF2D3-971F-4B9A-A406-57B50171190F}" type="slidenum">
              <a:rPr lang="en-US"/>
              <a:pPr/>
              <a:t>29</a:t>
            </a:fld>
            <a:endParaRPr lang="en-US"/>
          </a:p>
        </p:txBody>
      </p:sp>
      <p:sp>
        <p:nvSpPr>
          <p:cNvPr id="479234" name="Rectangle 2"/>
          <p:cNvSpPr>
            <a:spLocks noGrp="1" noChangeArrowheads="1"/>
          </p:cNvSpPr>
          <p:nvPr>
            <p:ph type="title"/>
          </p:nvPr>
        </p:nvSpPr>
        <p:spPr>
          <a:xfrm>
            <a:off x="914400" y="0"/>
            <a:ext cx="7772400" cy="1420813"/>
          </a:xfrm>
        </p:spPr>
        <p:txBody>
          <a:bodyPr/>
          <a:lstStyle/>
          <a:p>
            <a:r>
              <a:rPr lang="en-US" sz="2600">
                <a:sym typeface="Wingdings" pitchFamily="2" charset="2"/>
              </a:rPr>
              <a:t>8.2.7 Explain the relationship between the action spectrum and the absorption spectrum of photosynthetic pigments in green plants.</a:t>
            </a:r>
          </a:p>
        </p:txBody>
      </p:sp>
      <p:pic>
        <p:nvPicPr>
          <p:cNvPr id="479235" name="Picture 3" descr="wt0701c"/>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48200" y="2133600"/>
            <a:ext cx="3810000" cy="33623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9236" name="Rectangle 4"/>
          <p:cNvSpPr>
            <a:spLocks noGrp="1" noChangeArrowheads="1"/>
          </p:cNvSpPr>
          <p:nvPr>
            <p:ph type="body" idx="4294967295"/>
          </p:nvPr>
        </p:nvSpPr>
        <p:spPr>
          <a:xfrm>
            <a:off x="914400" y="1981200"/>
            <a:ext cx="3505200" cy="3733800"/>
          </a:xfrm>
        </p:spPr>
        <p:txBody>
          <a:bodyPr/>
          <a:lstStyle/>
          <a:p>
            <a:r>
              <a:rPr lang="en-US" sz="2400">
                <a:sym typeface="Wingdings" pitchFamily="2" charset="2"/>
              </a:rPr>
              <a:t>The </a:t>
            </a:r>
            <a:r>
              <a:rPr lang="en-US" sz="2400" u="sng">
                <a:sym typeface="Wingdings" pitchFamily="2" charset="2"/>
              </a:rPr>
              <a:t>absorption spectrum</a:t>
            </a:r>
            <a:r>
              <a:rPr lang="en-US" sz="2400">
                <a:sym typeface="Wingdings" pitchFamily="2" charset="2"/>
              </a:rPr>
              <a:t> illustrates the efficiency with which certain wavelengths of color are absorbed by pigments.</a:t>
            </a:r>
          </a:p>
          <a:p>
            <a:endParaRPr lang="en-US" sz="2400">
              <a:sym typeface="Wingdings" pitchFamily="2" charset="2"/>
            </a:endParaRPr>
          </a:p>
          <a:p>
            <a:r>
              <a:rPr lang="en-US" sz="2400">
                <a:sym typeface="Wingdings" pitchFamily="2" charset="2"/>
              </a:rPr>
              <a:t>The </a:t>
            </a:r>
            <a:r>
              <a:rPr lang="en-US" sz="2400" u="sng">
                <a:sym typeface="Wingdings" pitchFamily="2" charset="2"/>
              </a:rPr>
              <a:t>action spectrum</a:t>
            </a:r>
            <a:r>
              <a:rPr lang="en-US" sz="2400">
                <a:sym typeface="Wingdings" pitchFamily="2" charset="2"/>
              </a:rPr>
              <a:t> is a measure of overall photochemical activity.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299AECBB-57B7-400C-B691-5FC4FAA4A293}" type="slidenum">
              <a:rPr lang="en-US"/>
              <a:pPr/>
              <a:t>3</a:t>
            </a:fld>
            <a:endParaRPr lang="en-US"/>
          </a:p>
        </p:txBody>
      </p:sp>
      <p:sp>
        <p:nvSpPr>
          <p:cNvPr id="450562" name="Rectangle 2"/>
          <p:cNvSpPr>
            <a:spLocks noGrp="1" noChangeArrowheads="1"/>
          </p:cNvSpPr>
          <p:nvPr>
            <p:ph type="title"/>
          </p:nvPr>
        </p:nvSpPr>
        <p:spPr/>
        <p:txBody>
          <a:bodyPr/>
          <a:lstStyle/>
          <a:p>
            <a:r>
              <a:rPr lang="en-US" sz="2800"/>
              <a:t>7.5.2 Outline the difference between fibrous and globular proteins, with reference to two examples of each protein type.</a:t>
            </a:r>
          </a:p>
        </p:txBody>
      </p:sp>
      <p:sp>
        <p:nvSpPr>
          <p:cNvPr id="450563" name="Rectangle 3"/>
          <p:cNvSpPr>
            <a:spLocks noGrp="1" noChangeArrowheads="1"/>
          </p:cNvSpPr>
          <p:nvPr>
            <p:ph type="body" sz="half" idx="1"/>
          </p:nvPr>
        </p:nvSpPr>
        <p:spPr>
          <a:xfrm>
            <a:off x="914400" y="1600200"/>
            <a:ext cx="4191000" cy="4876800"/>
          </a:xfrm>
        </p:spPr>
        <p:txBody>
          <a:bodyPr/>
          <a:lstStyle/>
          <a:p>
            <a:r>
              <a:rPr lang="en-US" sz="2200" u="sng"/>
              <a:t>Fibrous protein-</a:t>
            </a:r>
            <a:r>
              <a:rPr lang="en-US" sz="2200"/>
              <a:t> have consistant repeating sequences, which form long pieces of tissue, eg. muscle fiber, collagen.</a:t>
            </a:r>
          </a:p>
          <a:p>
            <a:endParaRPr lang="en-US" sz="2200"/>
          </a:p>
          <a:p>
            <a:r>
              <a:rPr lang="en-US" sz="2200" u="sng"/>
              <a:t>Globular protein-</a:t>
            </a:r>
            <a:r>
              <a:rPr lang="en-US" sz="2200"/>
              <a:t> asymmetrical, occur as individual units which may contain several polypeptide chains, eg. hormones, enzymes.</a:t>
            </a:r>
          </a:p>
        </p:txBody>
      </p:sp>
      <p:pic>
        <p:nvPicPr>
          <p:cNvPr id="450564" name="Picture 4" descr="784px-Skeletal_muscle">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257800" y="1828800"/>
            <a:ext cx="2865438" cy="1350963"/>
          </a:xfrm>
          <a:ln>
            <a:solidFill>
              <a:schemeClr val="tx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0565" name="Picture 5" descr="Triosephosphate_isomerase"/>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5638800" y="3962400"/>
            <a:ext cx="2189163" cy="2189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906D365B-BC82-4BD3-9D6F-FAA7030E8D00}" type="slidenum">
              <a:rPr lang="en-US"/>
              <a:pPr/>
              <a:t>30</a:t>
            </a:fld>
            <a:endParaRPr lang="en-US"/>
          </a:p>
        </p:txBody>
      </p:sp>
      <p:sp>
        <p:nvSpPr>
          <p:cNvPr id="480258" name="Rectangle 2"/>
          <p:cNvSpPr>
            <a:spLocks noGrp="1" noChangeArrowheads="1"/>
          </p:cNvSpPr>
          <p:nvPr>
            <p:ph type="title"/>
          </p:nvPr>
        </p:nvSpPr>
        <p:spPr/>
        <p:txBody>
          <a:bodyPr/>
          <a:lstStyle/>
          <a:p>
            <a:r>
              <a:rPr lang="en-US" sz="3300">
                <a:sym typeface="Wingdings" pitchFamily="2" charset="2"/>
              </a:rPr>
              <a:t>8.2.8 Explain the concept of limiting factors in photosynthesis.</a:t>
            </a:r>
          </a:p>
        </p:txBody>
      </p:sp>
      <p:sp>
        <p:nvSpPr>
          <p:cNvPr id="480259" name="Rectangle 3"/>
          <p:cNvSpPr>
            <a:spLocks noGrp="1" noChangeArrowheads="1"/>
          </p:cNvSpPr>
          <p:nvPr>
            <p:ph type="body" sz="half" idx="1"/>
          </p:nvPr>
        </p:nvSpPr>
        <p:spPr/>
        <p:txBody>
          <a:bodyPr/>
          <a:lstStyle/>
          <a:p>
            <a:pPr>
              <a:lnSpc>
                <a:spcPct val="90000"/>
              </a:lnSpc>
            </a:pPr>
            <a:r>
              <a:rPr lang="en-US" sz="1800" u="sng"/>
              <a:t>Light intensity-</a:t>
            </a:r>
            <a:r>
              <a:rPr lang="en-US" sz="1800"/>
              <a:t> as light intensity increases, photosynthetic rate increases, until a maximum efficiency is reached.</a:t>
            </a:r>
          </a:p>
          <a:p>
            <a:pPr>
              <a:lnSpc>
                <a:spcPct val="90000"/>
              </a:lnSpc>
              <a:buFont typeface="Wingdings" pitchFamily="2" charset="2"/>
              <a:buNone/>
            </a:pPr>
            <a:endParaRPr lang="en-US" sz="1800"/>
          </a:p>
          <a:p>
            <a:pPr>
              <a:lnSpc>
                <a:spcPct val="90000"/>
              </a:lnSpc>
            </a:pPr>
            <a:r>
              <a:rPr lang="en-US" sz="1800" u="sng"/>
              <a:t>Temperature-</a:t>
            </a:r>
            <a:r>
              <a:rPr lang="en-US" sz="1800"/>
              <a:t> each plant species has an optimum temperature range at which photosynthesis operates. To deviate in either direction reduces photosynthetic rate.</a:t>
            </a:r>
          </a:p>
          <a:p>
            <a:pPr>
              <a:lnSpc>
                <a:spcPct val="90000"/>
              </a:lnSpc>
              <a:buFont typeface="Wingdings" pitchFamily="2" charset="2"/>
              <a:buNone/>
            </a:pPr>
            <a:endParaRPr lang="en-US" sz="1800"/>
          </a:p>
          <a:p>
            <a:pPr>
              <a:lnSpc>
                <a:spcPct val="90000"/>
              </a:lnSpc>
            </a:pPr>
            <a:r>
              <a:rPr lang="en-US" sz="1800" u="sng"/>
              <a:t>Concentration of CO</a:t>
            </a:r>
            <a:r>
              <a:rPr lang="en-US" sz="1800" u="sng" baseline="-25000"/>
              <a:t>2</a:t>
            </a:r>
            <a:r>
              <a:rPr lang="en-US" sz="1800" u="sng"/>
              <a:t>-</a:t>
            </a:r>
            <a:r>
              <a:rPr lang="en-US" sz="1800"/>
              <a:t> as concentration of CO</a:t>
            </a:r>
            <a:r>
              <a:rPr lang="en-US" sz="1800" baseline="-25000"/>
              <a:t>2</a:t>
            </a:r>
            <a:r>
              <a:rPr lang="en-US" sz="1800"/>
              <a:t> increases, photosynthetic rate increases, until a maximum efficiency is reached.</a:t>
            </a:r>
          </a:p>
          <a:p>
            <a:pPr>
              <a:lnSpc>
                <a:spcPct val="90000"/>
              </a:lnSpc>
            </a:pPr>
            <a:endParaRPr lang="en-US" sz="2000"/>
          </a:p>
        </p:txBody>
      </p:sp>
      <p:pic>
        <p:nvPicPr>
          <p:cNvPr id="480261" name="Picture 5" descr="Image:Leaf 1 web.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353050" y="1960563"/>
            <a:ext cx="2857500" cy="38100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0CBA53FD-9256-4FCD-BEEF-29B5C09CEA82}" type="slidenum">
              <a:rPr lang="en-US"/>
              <a:pPr/>
              <a:t>31</a:t>
            </a:fld>
            <a:endParaRPr lang="en-US"/>
          </a:p>
        </p:txBody>
      </p:sp>
      <p:sp>
        <p:nvSpPr>
          <p:cNvPr id="560130" name="Rectangle 2"/>
          <p:cNvSpPr>
            <a:spLocks noGrp="1" noChangeArrowheads="1"/>
          </p:cNvSpPr>
          <p:nvPr>
            <p:ph type="ctrTitle"/>
          </p:nvPr>
        </p:nvSpPr>
        <p:spPr/>
        <p:txBody>
          <a:bodyPr/>
          <a:lstStyle/>
          <a:p>
            <a:r>
              <a:rPr lang="en-US" i="1"/>
              <a:t>Unit 9: Plant Science</a:t>
            </a:r>
          </a:p>
        </p:txBody>
      </p:sp>
      <p:sp>
        <p:nvSpPr>
          <p:cNvPr id="560131" name="Rectangle 3"/>
          <p:cNvSpPr>
            <a:spLocks noGrp="1" noChangeArrowheads="1"/>
          </p:cNvSpPr>
          <p:nvPr>
            <p:ph type="subTitle" idx="1"/>
          </p:nvPr>
        </p:nvSpPr>
        <p:spPr/>
        <p:txBody>
          <a:bodyPr/>
          <a:lstStyle/>
          <a:p>
            <a:pPr algn="l"/>
            <a:r>
              <a:rPr lang="en-US" sz="4000"/>
              <a:t>Lesson 9.1 Plant Structure and Growth</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0"/>
          </p:nvPr>
        </p:nvSpPr>
        <p:spPr/>
        <p:txBody>
          <a:bodyPr/>
          <a:lstStyle/>
          <a:p>
            <a:fld id="{DF2E1AE5-B75D-4F35-B774-D7480ACDF615}" type="slidenum">
              <a:rPr lang="en-US"/>
              <a:pPr/>
              <a:t>32</a:t>
            </a:fld>
            <a:endParaRPr lang="en-US"/>
          </a:p>
        </p:txBody>
      </p:sp>
      <p:sp>
        <p:nvSpPr>
          <p:cNvPr id="565250" name="Rectangle 2"/>
          <p:cNvSpPr>
            <a:spLocks noGrp="1" noChangeArrowheads="1"/>
          </p:cNvSpPr>
          <p:nvPr>
            <p:ph type="title"/>
          </p:nvPr>
        </p:nvSpPr>
        <p:spPr/>
        <p:txBody>
          <a:bodyPr/>
          <a:lstStyle/>
          <a:p>
            <a:r>
              <a:rPr lang="en-US" sz="2800">
                <a:sym typeface="Wingdings" pitchFamily="2" charset="2"/>
              </a:rPr>
              <a:t>9.1.1 Draw and label plant diagrams to show the distribution of tissues in the stem and leaf of a dicotyledonous plant.</a:t>
            </a:r>
          </a:p>
        </p:txBody>
      </p:sp>
      <p:pic>
        <p:nvPicPr>
          <p:cNvPr id="565257" name="Picture 9" descr="dicot_stem_labeled"/>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85800" y="1676400"/>
            <a:ext cx="3559175" cy="47244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5258" name="Picture 10" descr="leafXSA"/>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419600" y="1828800"/>
            <a:ext cx="4495800" cy="33718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fld id="{6965A3A3-5AEB-4C4E-986E-4652918DF7DA}" type="slidenum">
              <a:rPr lang="en-US"/>
              <a:pPr/>
              <a:t>33</a:t>
            </a:fld>
            <a:endParaRPr lang="en-US"/>
          </a:p>
        </p:txBody>
      </p:sp>
      <p:sp>
        <p:nvSpPr>
          <p:cNvPr id="770050" name="Rectangle 2"/>
          <p:cNvSpPr>
            <a:spLocks noGrp="1" noChangeArrowheads="1"/>
          </p:cNvSpPr>
          <p:nvPr>
            <p:ph type="title"/>
          </p:nvPr>
        </p:nvSpPr>
        <p:spPr/>
        <p:txBody>
          <a:bodyPr/>
          <a:lstStyle/>
          <a:p>
            <a:r>
              <a:rPr lang="en-US" sz="2800"/>
              <a:t>9.1.2 Outline three differences between the structures of dicotyledonous and monocotyledonous plants.</a:t>
            </a:r>
          </a:p>
        </p:txBody>
      </p:sp>
      <p:sp>
        <p:nvSpPr>
          <p:cNvPr id="770052" name="Rectangle 4"/>
          <p:cNvSpPr>
            <a:spLocks noGrp="1" noChangeArrowheads="1"/>
          </p:cNvSpPr>
          <p:nvPr>
            <p:ph type="body" sz="half" idx="1"/>
          </p:nvPr>
        </p:nvSpPr>
        <p:spPr/>
        <p:txBody>
          <a:bodyPr/>
          <a:lstStyle/>
          <a:p>
            <a:r>
              <a:rPr lang="en-US" sz="2400" u="sng"/>
              <a:t>Dicot</a:t>
            </a:r>
          </a:p>
          <a:p>
            <a:r>
              <a:rPr lang="en-US" sz="2400"/>
              <a:t>Flowers in groups of four or five</a:t>
            </a:r>
          </a:p>
          <a:p>
            <a:r>
              <a:rPr lang="en-US" sz="2400"/>
              <a:t>Seeds have two cotyledons</a:t>
            </a:r>
          </a:p>
          <a:p>
            <a:r>
              <a:rPr lang="en-US" sz="2400"/>
              <a:t>Leaves have reticulate venation</a:t>
            </a:r>
          </a:p>
        </p:txBody>
      </p:sp>
      <p:sp>
        <p:nvSpPr>
          <p:cNvPr id="770053" name="Rectangle 5"/>
          <p:cNvSpPr>
            <a:spLocks noGrp="1" noChangeArrowheads="1"/>
          </p:cNvSpPr>
          <p:nvPr>
            <p:ph type="body" sz="half" idx="2"/>
          </p:nvPr>
        </p:nvSpPr>
        <p:spPr/>
        <p:txBody>
          <a:bodyPr/>
          <a:lstStyle/>
          <a:p>
            <a:r>
              <a:rPr lang="en-US" sz="2400" u="sng"/>
              <a:t>Monocot</a:t>
            </a:r>
          </a:p>
          <a:p>
            <a:r>
              <a:rPr lang="en-US" sz="2400"/>
              <a:t>Flowers in groups of three</a:t>
            </a:r>
          </a:p>
          <a:p>
            <a:r>
              <a:rPr lang="en-US" sz="2400"/>
              <a:t>Seeds have one cotyledon</a:t>
            </a:r>
          </a:p>
          <a:p>
            <a:r>
              <a:rPr lang="en-US" sz="2400"/>
              <a:t>Leaves have parallel venation</a:t>
            </a:r>
          </a:p>
        </p:txBody>
      </p:sp>
      <p:pic>
        <p:nvPicPr>
          <p:cNvPr id="770055" name="Picture 7" descr="Image:WIKI-Grass.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495800"/>
            <a:ext cx="2879725" cy="2160588"/>
          </a:xfrm>
          <a:prstGeom prst="rect">
            <a:avLst/>
          </a:prstGeom>
          <a:noFill/>
          <a:extLst>
            <a:ext uri="{909E8E84-426E-40DD-AFC4-6F175D3DCCD1}">
              <a14:hiddenFill xmlns:a14="http://schemas.microsoft.com/office/drawing/2010/main">
                <a:solidFill>
                  <a:srgbClr val="FFFFFF"/>
                </a:solidFill>
              </a14:hiddenFill>
            </a:ext>
          </a:extLst>
        </p:spPr>
      </p:pic>
      <p:pic>
        <p:nvPicPr>
          <p:cNvPr id="770057" name="Picture 9" descr="Image:Leaf 1 web.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200" y="4495800"/>
            <a:ext cx="2819400" cy="2114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CDC4C790-2074-48F9-AD56-D422790AD8DF}" type="slidenum">
              <a:rPr lang="en-US"/>
              <a:pPr/>
              <a:t>34</a:t>
            </a:fld>
            <a:endParaRPr lang="en-US"/>
          </a:p>
        </p:txBody>
      </p:sp>
      <p:sp>
        <p:nvSpPr>
          <p:cNvPr id="568322" name="Rectangle 2"/>
          <p:cNvSpPr>
            <a:spLocks noGrp="1" noChangeArrowheads="1"/>
          </p:cNvSpPr>
          <p:nvPr>
            <p:ph type="title"/>
          </p:nvPr>
        </p:nvSpPr>
        <p:spPr/>
        <p:txBody>
          <a:bodyPr/>
          <a:lstStyle/>
          <a:p>
            <a:r>
              <a:rPr lang="en-US" sz="2800"/>
              <a:t>9.1.3 Explain the relationship between the distribution of tissues in the leaf and the functions of these tissues.</a:t>
            </a:r>
          </a:p>
        </p:txBody>
      </p:sp>
      <p:sp>
        <p:nvSpPr>
          <p:cNvPr id="568323" name="Rectangle 3"/>
          <p:cNvSpPr>
            <a:spLocks noGrp="1" noChangeArrowheads="1"/>
          </p:cNvSpPr>
          <p:nvPr>
            <p:ph type="body" sz="half" idx="1"/>
          </p:nvPr>
        </p:nvSpPr>
        <p:spPr>
          <a:xfrm>
            <a:off x="609600" y="1600200"/>
            <a:ext cx="5181600" cy="4876800"/>
          </a:xfrm>
        </p:spPr>
        <p:txBody>
          <a:bodyPr/>
          <a:lstStyle/>
          <a:p>
            <a:r>
              <a:rPr lang="en-US" sz="2400" u="sng"/>
              <a:t>Absorption of light-</a:t>
            </a:r>
            <a:r>
              <a:rPr lang="en-US" sz="2400"/>
              <a:t> palisade mesophyll at top of leaf.</a:t>
            </a:r>
          </a:p>
          <a:p>
            <a:r>
              <a:rPr lang="en-US" sz="2400" u="sng"/>
              <a:t>Gas exchange-</a:t>
            </a:r>
            <a:r>
              <a:rPr lang="en-US" sz="2400"/>
              <a:t> spongy mesophyll in lower portion of leaf near stomata.</a:t>
            </a:r>
          </a:p>
          <a:p>
            <a:r>
              <a:rPr lang="en-US" sz="2400" u="sng"/>
              <a:t>Support-</a:t>
            </a:r>
            <a:r>
              <a:rPr lang="en-US" sz="2400"/>
              <a:t> dense, structural tissue.</a:t>
            </a:r>
          </a:p>
          <a:p>
            <a:r>
              <a:rPr lang="en-US" sz="2400" u="sng"/>
              <a:t>Water conservation-</a:t>
            </a:r>
            <a:r>
              <a:rPr lang="en-US" sz="2400"/>
              <a:t> regulated by stomata.</a:t>
            </a:r>
          </a:p>
          <a:p>
            <a:r>
              <a:rPr lang="en-US" sz="2400" u="sng"/>
              <a:t>Transport of water-</a:t>
            </a:r>
            <a:r>
              <a:rPr lang="en-US" sz="2400"/>
              <a:t> through the xylem.</a:t>
            </a:r>
          </a:p>
          <a:p>
            <a:r>
              <a:rPr lang="en-US" sz="2400" u="sng"/>
              <a:t>Products of photosynthesis-</a:t>
            </a:r>
            <a:r>
              <a:rPr lang="en-US" sz="2400"/>
              <a:t> transported through the phloem.</a:t>
            </a:r>
          </a:p>
        </p:txBody>
      </p:sp>
      <p:pic>
        <p:nvPicPr>
          <p:cNvPr id="568324" name="Picture 4" descr="leaftran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2667000"/>
            <a:ext cx="3200400" cy="25384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0"/>
          </p:nvPr>
        </p:nvSpPr>
        <p:spPr/>
        <p:txBody>
          <a:bodyPr/>
          <a:lstStyle/>
          <a:p>
            <a:fld id="{47BE008F-D889-4400-B933-3394CF1B75A9}" type="slidenum">
              <a:rPr lang="en-US"/>
              <a:pPr/>
              <a:t>35</a:t>
            </a:fld>
            <a:endParaRPr lang="en-US"/>
          </a:p>
        </p:txBody>
      </p:sp>
      <p:sp>
        <p:nvSpPr>
          <p:cNvPr id="581634" name="Rectangle 2"/>
          <p:cNvSpPr>
            <a:spLocks noGrp="1" noChangeArrowheads="1"/>
          </p:cNvSpPr>
          <p:nvPr>
            <p:ph type="title"/>
          </p:nvPr>
        </p:nvSpPr>
        <p:spPr/>
        <p:txBody>
          <a:bodyPr/>
          <a:lstStyle/>
          <a:p>
            <a:r>
              <a:rPr lang="en-US" sz="3200"/>
              <a:t>9.1.4 Identify modifications of roots, stems and leaves for different functions.</a:t>
            </a:r>
          </a:p>
        </p:txBody>
      </p:sp>
      <p:sp>
        <p:nvSpPr>
          <p:cNvPr id="581635" name="Rectangle 3"/>
          <p:cNvSpPr>
            <a:spLocks noGrp="1" noChangeArrowheads="1"/>
          </p:cNvSpPr>
          <p:nvPr>
            <p:ph type="body" sz="half" idx="1"/>
          </p:nvPr>
        </p:nvSpPr>
        <p:spPr>
          <a:xfrm>
            <a:off x="914400" y="1828800"/>
            <a:ext cx="3810000" cy="4302125"/>
          </a:xfrm>
        </p:spPr>
        <p:txBody>
          <a:bodyPr/>
          <a:lstStyle/>
          <a:p>
            <a:pPr>
              <a:lnSpc>
                <a:spcPct val="90000"/>
              </a:lnSpc>
            </a:pPr>
            <a:r>
              <a:rPr lang="en-US" sz="2000" u="sng"/>
              <a:t>Bulb-</a:t>
            </a:r>
            <a:r>
              <a:rPr lang="en-US" sz="2000"/>
              <a:t> modified leaf used for food storage.</a:t>
            </a:r>
          </a:p>
          <a:p>
            <a:pPr>
              <a:lnSpc>
                <a:spcPct val="90000"/>
              </a:lnSpc>
              <a:buFont typeface="Wingdings" pitchFamily="2" charset="2"/>
              <a:buNone/>
            </a:pPr>
            <a:endParaRPr lang="en-US" sz="2000"/>
          </a:p>
          <a:p>
            <a:pPr>
              <a:lnSpc>
                <a:spcPct val="90000"/>
              </a:lnSpc>
            </a:pPr>
            <a:r>
              <a:rPr lang="en-US" sz="2000" u="sng"/>
              <a:t>Stem tuber-</a:t>
            </a:r>
            <a:r>
              <a:rPr lang="en-US" sz="2000"/>
              <a:t> thickened rhizome or stolon used to store nutrients.</a:t>
            </a:r>
            <a:endParaRPr lang="en-US" sz="2000" u="sng"/>
          </a:p>
          <a:p>
            <a:pPr>
              <a:lnSpc>
                <a:spcPct val="90000"/>
              </a:lnSpc>
              <a:buFont typeface="Wingdings" pitchFamily="2" charset="2"/>
              <a:buNone/>
            </a:pPr>
            <a:endParaRPr lang="en-US" sz="2000"/>
          </a:p>
          <a:p>
            <a:pPr>
              <a:lnSpc>
                <a:spcPct val="90000"/>
              </a:lnSpc>
            </a:pPr>
            <a:r>
              <a:rPr lang="en-US" sz="2000" u="sng"/>
              <a:t>Storage root-</a:t>
            </a:r>
            <a:r>
              <a:rPr lang="en-US" sz="2000"/>
              <a:t> modified root used for food storage.</a:t>
            </a:r>
            <a:endParaRPr lang="en-US" sz="2000" u="sng"/>
          </a:p>
          <a:p>
            <a:pPr>
              <a:lnSpc>
                <a:spcPct val="90000"/>
              </a:lnSpc>
              <a:buFont typeface="Wingdings" pitchFamily="2" charset="2"/>
              <a:buNone/>
            </a:pPr>
            <a:endParaRPr lang="en-US" sz="2000"/>
          </a:p>
          <a:p>
            <a:pPr>
              <a:lnSpc>
                <a:spcPct val="90000"/>
              </a:lnSpc>
            </a:pPr>
            <a:r>
              <a:rPr lang="en-US" sz="2000" u="sng"/>
              <a:t>Tendril-</a:t>
            </a:r>
            <a:r>
              <a:rPr lang="en-US" sz="2000"/>
              <a:t> modified stem, leaf or petiole used by climbing plants for support and attachment.</a:t>
            </a:r>
          </a:p>
          <a:p>
            <a:pPr>
              <a:lnSpc>
                <a:spcPct val="90000"/>
              </a:lnSpc>
            </a:pPr>
            <a:endParaRPr lang="en-US" sz="2000"/>
          </a:p>
          <a:p>
            <a:pPr>
              <a:lnSpc>
                <a:spcPct val="90000"/>
              </a:lnSpc>
            </a:pPr>
            <a:endParaRPr lang="en-US" sz="2000"/>
          </a:p>
          <a:p>
            <a:pPr>
              <a:lnSpc>
                <a:spcPct val="90000"/>
              </a:lnSpc>
            </a:pPr>
            <a:endParaRPr lang="en-US" sz="2000"/>
          </a:p>
        </p:txBody>
      </p:sp>
      <p:sp>
        <p:nvSpPr>
          <p:cNvPr id="581638" name="Rectangle 6"/>
          <p:cNvSpPr>
            <a:spLocks noGrp="1" noChangeArrowheads="1"/>
          </p:cNvSpPr>
          <p:nvPr>
            <p:ph sz="quarter" idx="2"/>
          </p:nvPr>
        </p:nvSpPr>
        <p:spPr/>
        <p:txBody>
          <a:bodyPr/>
          <a:lstStyle/>
          <a:p>
            <a:endParaRPr lang="en-US" sz="2000"/>
          </a:p>
        </p:txBody>
      </p:sp>
      <p:sp>
        <p:nvSpPr>
          <p:cNvPr id="581642" name="Text Box 10"/>
          <p:cNvSpPr txBox="1">
            <a:spLocks noChangeArrowheads="1"/>
          </p:cNvSpPr>
          <p:nvPr/>
        </p:nvSpPr>
        <p:spPr bwMode="auto">
          <a:xfrm>
            <a:off x="7162800" y="57150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tendril</a:t>
            </a:r>
          </a:p>
        </p:txBody>
      </p:sp>
      <p:pic>
        <p:nvPicPr>
          <p:cNvPr id="581644" name="Picture 12" descr="Image:Carrot.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600200"/>
            <a:ext cx="3108325" cy="2093913"/>
          </a:xfrm>
          <a:prstGeom prst="rect">
            <a:avLst/>
          </a:prstGeom>
          <a:noFill/>
          <a:extLst>
            <a:ext uri="{909E8E84-426E-40DD-AFC4-6F175D3DCCD1}">
              <a14:hiddenFill xmlns:a14="http://schemas.microsoft.com/office/drawing/2010/main">
                <a:solidFill>
                  <a:srgbClr val="FFFFFF"/>
                </a:solidFill>
              </a14:hiddenFill>
            </a:ext>
          </a:extLst>
        </p:spPr>
      </p:pic>
      <p:sp>
        <p:nvSpPr>
          <p:cNvPr id="581645" name="Text Box 13"/>
          <p:cNvSpPr txBox="1">
            <a:spLocks noChangeArrowheads="1"/>
          </p:cNvSpPr>
          <p:nvPr/>
        </p:nvSpPr>
        <p:spPr bwMode="auto">
          <a:xfrm>
            <a:off x="7239000" y="38100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taproot</a:t>
            </a:r>
          </a:p>
        </p:txBody>
      </p:sp>
      <p:pic>
        <p:nvPicPr>
          <p:cNvPr id="581646" name="Picture 14" descr="Image:Vine.jpg">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5961063" y="3941763"/>
            <a:ext cx="1639887" cy="2189162"/>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1646ECE-48C1-42E9-A4EB-93FB338114D7}" type="slidenum">
              <a:rPr lang="en-US"/>
              <a:pPr/>
              <a:t>36</a:t>
            </a:fld>
            <a:endParaRPr lang="en-US"/>
          </a:p>
        </p:txBody>
      </p:sp>
      <p:sp>
        <p:nvSpPr>
          <p:cNvPr id="772098" name="Rectangle 2"/>
          <p:cNvSpPr>
            <a:spLocks noGrp="1" noChangeArrowheads="1"/>
          </p:cNvSpPr>
          <p:nvPr>
            <p:ph type="title"/>
          </p:nvPr>
        </p:nvSpPr>
        <p:spPr/>
        <p:txBody>
          <a:bodyPr/>
          <a:lstStyle/>
          <a:p>
            <a:r>
              <a:rPr lang="en-US" sz="3200"/>
              <a:t>9.1.5 State that dicotyledonous plants have apical and lateral meristems.</a:t>
            </a:r>
          </a:p>
        </p:txBody>
      </p:sp>
      <p:pic>
        <p:nvPicPr>
          <p:cNvPr id="772101" name="Picture 5" descr="p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971800" y="1828800"/>
            <a:ext cx="3271838" cy="4419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CE1CE0D1-D7F9-459C-83E8-F0EAF218521E}" type="slidenum">
              <a:rPr lang="en-US"/>
              <a:pPr/>
              <a:t>37</a:t>
            </a:fld>
            <a:endParaRPr lang="en-US"/>
          </a:p>
        </p:txBody>
      </p:sp>
      <p:sp>
        <p:nvSpPr>
          <p:cNvPr id="773122" name="Rectangle 2"/>
          <p:cNvSpPr>
            <a:spLocks noGrp="1" noChangeArrowheads="1"/>
          </p:cNvSpPr>
          <p:nvPr>
            <p:ph type="title"/>
          </p:nvPr>
        </p:nvSpPr>
        <p:spPr>
          <a:xfrm>
            <a:off x="914400" y="152400"/>
            <a:ext cx="7772400" cy="1143000"/>
          </a:xfrm>
        </p:spPr>
        <p:txBody>
          <a:bodyPr/>
          <a:lstStyle/>
          <a:p>
            <a:r>
              <a:rPr lang="en-US" sz="3200"/>
              <a:t>9.1.6 Compare the growth due to apical and lateral meristems in dicotyledonous plants.</a:t>
            </a:r>
          </a:p>
        </p:txBody>
      </p:sp>
      <p:sp>
        <p:nvSpPr>
          <p:cNvPr id="773123" name="Rectangle 3"/>
          <p:cNvSpPr>
            <a:spLocks noGrp="1" noChangeArrowheads="1"/>
          </p:cNvSpPr>
          <p:nvPr>
            <p:ph type="body" idx="1"/>
          </p:nvPr>
        </p:nvSpPr>
        <p:spPr>
          <a:xfrm>
            <a:off x="914400" y="1600200"/>
            <a:ext cx="4191000" cy="4572000"/>
          </a:xfrm>
        </p:spPr>
        <p:txBody>
          <a:bodyPr/>
          <a:lstStyle/>
          <a:p>
            <a:r>
              <a:rPr lang="en-US" sz="2400"/>
              <a:t>Meristematic tissue generates new cells for growth of the plant.</a:t>
            </a:r>
          </a:p>
          <a:p>
            <a:pPr>
              <a:buFont typeface="Wingdings" pitchFamily="2" charset="2"/>
              <a:buNone/>
            </a:pPr>
            <a:endParaRPr lang="en-US" sz="2400"/>
          </a:p>
          <a:p>
            <a:r>
              <a:rPr lang="en-US" sz="2400" u="sng"/>
              <a:t>Apical (terminal) meristems</a:t>
            </a:r>
            <a:r>
              <a:rPr lang="en-US" sz="2400"/>
              <a:t> are found in roots and shoots, and facilitate vertical growth.</a:t>
            </a:r>
          </a:p>
          <a:p>
            <a:pPr>
              <a:buFont typeface="Wingdings" pitchFamily="2" charset="2"/>
              <a:buNone/>
            </a:pPr>
            <a:endParaRPr lang="en-US" sz="2400"/>
          </a:p>
          <a:p>
            <a:r>
              <a:rPr lang="en-US" sz="2400" u="sng"/>
              <a:t>Lateral meristems</a:t>
            </a:r>
            <a:r>
              <a:rPr lang="en-US" sz="2400"/>
              <a:t> facilitate horizontal growth,</a:t>
            </a:r>
          </a:p>
        </p:txBody>
      </p:sp>
      <p:pic>
        <p:nvPicPr>
          <p:cNvPr id="773125" name="Picture 5" descr="meri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752600"/>
            <a:ext cx="3063875"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CF01D0B2-348D-4D2C-A827-AB3CEE1A2E76}" type="slidenum">
              <a:rPr lang="en-US"/>
              <a:pPr/>
              <a:t>38</a:t>
            </a:fld>
            <a:endParaRPr lang="en-US"/>
          </a:p>
        </p:txBody>
      </p:sp>
      <p:sp>
        <p:nvSpPr>
          <p:cNvPr id="774146" name="Rectangle 2"/>
          <p:cNvSpPr>
            <a:spLocks noGrp="1" noChangeArrowheads="1"/>
          </p:cNvSpPr>
          <p:nvPr>
            <p:ph type="title"/>
          </p:nvPr>
        </p:nvSpPr>
        <p:spPr>
          <a:xfrm>
            <a:off x="914400" y="152400"/>
            <a:ext cx="7772400" cy="1143000"/>
          </a:xfrm>
        </p:spPr>
        <p:txBody>
          <a:bodyPr/>
          <a:lstStyle/>
          <a:p>
            <a:r>
              <a:rPr lang="en-US" sz="3200"/>
              <a:t>9.1.7 Explain the role of auxin in phototropism as an example of the control of plant growth.</a:t>
            </a:r>
          </a:p>
        </p:txBody>
      </p:sp>
      <p:sp>
        <p:nvSpPr>
          <p:cNvPr id="774147" name="Rectangle 3"/>
          <p:cNvSpPr>
            <a:spLocks noGrp="1" noChangeArrowheads="1"/>
          </p:cNvSpPr>
          <p:nvPr>
            <p:ph type="body" idx="1"/>
          </p:nvPr>
        </p:nvSpPr>
        <p:spPr>
          <a:xfrm>
            <a:off x="914400" y="1600200"/>
            <a:ext cx="3276600" cy="4495800"/>
          </a:xfrm>
        </p:spPr>
        <p:txBody>
          <a:bodyPr/>
          <a:lstStyle/>
          <a:p>
            <a:pPr>
              <a:lnSpc>
                <a:spcPct val="80000"/>
              </a:lnSpc>
            </a:pPr>
            <a:r>
              <a:rPr lang="en-US" sz="2400" u="sng"/>
              <a:t>Auxin</a:t>
            </a:r>
            <a:r>
              <a:rPr lang="en-US" sz="2400"/>
              <a:t> is a plant hormone which elongates cells. When a plant is exposed to a light source, the auxin migrates away from the source. In this way, the side of the plant farther from the light elongates, bending the plant toward the light source.</a:t>
            </a:r>
          </a:p>
        </p:txBody>
      </p:sp>
      <p:pic>
        <p:nvPicPr>
          <p:cNvPr id="774149" name="Picture 5" descr="aux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828800"/>
            <a:ext cx="4848225" cy="3924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D9754418-87ED-453B-9A3B-EF05E701907F}" type="slidenum">
              <a:rPr lang="en-US"/>
              <a:pPr/>
              <a:t>39</a:t>
            </a:fld>
            <a:endParaRPr lang="en-US"/>
          </a:p>
        </p:txBody>
      </p:sp>
      <p:sp>
        <p:nvSpPr>
          <p:cNvPr id="571394" name="Rectangle 2"/>
          <p:cNvSpPr>
            <a:spLocks noGrp="1" noChangeArrowheads="1"/>
          </p:cNvSpPr>
          <p:nvPr>
            <p:ph type="ctrTitle"/>
          </p:nvPr>
        </p:nvSpPr>
        <p:spPr/>
        <p:txBody>
          <a:bodyPr/>
          <a:lstStyle/>
          <a:p>
            <a:r>
              <a:rPr lang="en-US" i="1"/>
              <a:t>Unit 9: Plant Science</a:t>
            </a:r>
          </a:p>
        </p:txBody>
      </p:sp>
      <p:sp>
        <p:nvSpPr>
          <p:cNvPr id="571395" name="Rectangle 3"/>
          <p:cNvSpPr>
            <a:spLocks noGrp="1" noChangeArrowheads="1"/>
          </p:cNvSpPr>
          <p:nvPr>
            <p:ph type="subTitle" idx="1"/>
          </p:nvPr>
        </p:nvSpPr>
        <p:spPr/>
        <p:txBody>
          <a:bodyPr/>
          <a:lstStyle/>
          <a:p>
            <a:pPr algn="l"/>
            <a:r>
              <a:rPr lang="en-US" sz="3600"/>
              <a:t>Lesson 9.2 Transport in Angiospermophytes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3ACC08D3-F9BF-44C8-A991-8C5C72E4153C}" type="slidenum">
              <a:rPr lang="en-US"/>
              <a:pPr/>
              <a:t>4</a:t>
            </a:fld>
            <a:endParaRPr lang="en-US"/>
          </a:p>
        </p:txBody>
      </p:sp>
      <p:sp>
        <p:nvSpPr>
          <p:cNvPr id="451586" name="Rectangle 2"/>
          <p:cNvSpPr>
            <a:spLocks noGrp="1" noChangeArrowheads="1"/>
          </p:cNvSpPr>
          <p:nvPr>
            <p:ph type="title"/>
          </p:nvPr>
        </p:nvSpPr>
        <p:spPr/>
        <p:txBody>
          <a:bodyPr/>
          <a:lstStyle/>
          <a:p>
            <a:r>
              <a:rPr lang="en-US" sz="3200"/>
              <a:t>7.5.3 Explain the significance of polar and non-polar amino acids.</a:t>
            </a:r>
          </a:p>
        </p:txBody>
      </p:sp>
      <p:sp>
        <p:nvSpPr>
          <p:cNvPr id="451587" name="Rectangle 3"/>
          <p:cNvSpPr>
            <a:spLocks noGrp="1" noChangeArrowheads="1"/>
          </p:cNvSpPr>
          <p:nvPr>
            <p:ph type="body" sz="half" idx="1"/>
          </p:nvPr>
        </p:nvSpPr>
        <p:spPr/>
        <p:txBody>
          <a:bodyPr/>
          <a:lstStyle/>
          <a:p>
            <a:pPr>
              <a:lnSpc>
                <a:spcPct val="90000"/>
              </a:lnSpc>
            </a:pPr>
            <a:r>
              <a:rPr lang="en-US" sz="2200"/>
              <a:t>Because the phospholipid bilayer of the plasma membrane has both hydrophilic and hydrophobic components, globular proteins will “line up”, with their hydrophilic and hydrophobic areas matching those of the plasma membrane.  This helps position the proteins correctly.</a:t>
            </a:r>
          </a:p>
        </p:txBody>
      </p:sp>
      <p:pic>
        <p:nvPicPr>
          <p:cNvPr id="451588" name="Picture 4" descr="MembraneProteins"/>
          <p:cNvPicPr>
            <a:picLocks noGrp="1" noChangeAspect="1" noChangeArrowheads="1"/>
          </p:cNvPicPr>
          <p:nvPr>
            <p:ph sz="half" idx="2"/>
          </p:nvPr>
        </p:nvPicPr>
        <p:blipFill>
          <a:blip r:embed="rId2">
            <a:grayscl/>
            <a:extLst>
              <a:ext uri="{28A0092B-C50C-407E-A947-70E740481C1C}">
                <a14:useLocalDpi xmlns:a14="http://schemas.microsoft.com/office/drawing/2010/main" val="0"/>
              </a:ext>
            </a:extLst>
          </a:blip>
          <a:srcRect/>
          <a:stretch>
            <a:fillRect/>
          </a:stretch>
        </p:blipFill>
        <p:spPr>
          <a:xfrm>
            <a:off x="5029200" y="1828800"/>
            <a:ext cx="3149600" cy="3708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0"/>
          </p:nvPr>
        </p:nvSpPr>
        <p:spPr/>
        <p:txBody>
          <a:bodyPr/>
          <a:lstStyle/>
          <a:p>
            <a:fld id="{F1F8BB69-7793-432C-85AB-6FD20E044661}" type="slidenum">
              <a:rPr lang="en-US"/>
              <a:pPr/>
              <a:t>40</a:t>
            </a:fld>
            <a:endParaRPr lang="en-US"/>
          </a:p>
        </p:txBody>
      </p:sp>
      <p:sp>
        <p:nvSpPr>
          <p:cNvPr id="572418" name="Rectangle 2"/>
          <p:cNvSpPr>
            <a:spLocks noGrp="1" noChangeArrowheads="1"/>
          </p:cNvSpPr>
          <p:nvPr>
            <p:ph type="title"/>
          </p:nvPr>
        </p:nvSpPr>
        <p:spPr>
          <a:xfrm>
            <a:off x="685800" y="277813"/>
            <a:ext cx="8458200" cy="1143000"/>
          </a:xfrm>
        </p:spPr>
        <p:txBody>
          <a:bodyPr/>
          <a:lstStyle/>
          <a:p>
            <a:r>
              <a:rPr lang="en-US" sz="2800"/>
              <a:t>9.2.1 Explain how the root system provides a large surface area for mineral ion and water uptake.</a:t>
            </a:r>
          </a:p>
        </p:txBody>
      </p:sp>
      <p:sp>
        <p:nvSpPr>
          <p:cNvPr id="572419" name="Rectangle 3"/>
          <p:cNvSpPr>
            <a:spLocks noGrp="1" noChangeArrowheads="1"/>
          </p:cNvSpPr>
          <p:nvPr>
            <p:ph type="body" sz="half" idx="1"/>
          </p:nvPr>
        </p:nvSpPr>
        <p:spPr>
          <a:xfrm>
            <a:off x="914400" y="1600200"/>
            <a:ext cx="7467600" cy="1676400"/>
          </a:xfrm>
        </p:spPr>
        <p:txBody>
          <a:bodyPr/>
          <a:lstStyle/>
          <a:p>
            <a:r>
              <a:rPr lang="en-US" sz="2000">
                <a:sym typeface="Wingdings" pitchFamily="2" charset="2"/>
              </a:rPr>
              <a:t>Branching- increases overall surface area</a:t>
            </a:r>
          </a:p>
          <a:p>
            <a:r>
              <a:rPr lang="en-US" sz="2000">
                <a:sym typeface="Wingdings" pitchFamily="2" charset="2"/>
              </a:rPr>
              <a:t>Root hairs- increases surface area of individual roots</a:t>
            </a:r>
          </a:p>
          <a:p>
            <a:r>
              <a:rPr lang="en-US" sz="2000">
                <a:sym typeface="Wingdings" pitchFamily="2" charset="2"/>
              </a:rPr>
              <a:t>Cortex cell walls- facilitates absorption.</a:t>
            </a:r>
          </a:p>
        </p:txBody>
      </p:sp>
      <p:pic>
        <p:nvPicPr>
          <p:cNvPr id="572420" name="Picture 4" descr="53sroots"/>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105400" y="3352800"/>
            <a:ext cx="3441700" cy="2581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2421" name="Text Box 5"/>
          <p:cNvSpPr txBox="1">
            <a:spLocks noChangeArrowheads="1"/>
          </p:cNvSpPr>
          <p:nvPr/>
        </p:nvSpPr>
        <p:spPr bwMode="auto">
          <a:xfrm>
            <a:off x="5257800" y="6096000"/>
            <a:ext cx="342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Yucca plant roots.</a:t>
            </a:r>
          </a:p>
        </p:txBody>
      </p:sp>
      <p:pic>
        <p:nvPicPr>
          <p:cNvPr id="572422" name="Picture 6" descr="droserarh"/>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1600200" y="3581400"/>
            <a:ext cx="1673225" cy="180816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2423" name="Text Box 7"/>
          <p:cNvSpPr txBox="1">
            <a:spLocks noChangeArrowheads="1"/>
          </p:cNvSpPr>
          <p:nvPr/>
        </p:nvSpPr>
        <p:spPr bwMode="auto">
          <a:xfrm>
            <a:off x="1524000" y="5791200"/>
            <a:ext cx="1289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Root hairs.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685B570E-AC37-4D2E-BE1F-F13ABF56EF94}" type="slidenum">
              <a:rPr lang="en-US"/>
              <a:pPr/>
              <a:t>41</a:t>
            </a:fld>
            <a:endParaRPr lang="en-US"/>
          </a:p>
        </p:txBody>
      </p:sp>
      <p:sp>
        <p:nvSpPr>
          <p:cNvPr id="775170" name="Rectangle 2"/>
          <p:cNvSpPr>
            <a:spLocks noGrp="1" noChangeArrowheads="1"/>
          </p:cNvSpPr>
          <p:nvPr>
            <p:ph type="title"/>
          </p:nvPr>
        </p:nvSpPr>
        <p:spPr/>
        <p:txBody>
          <a:bodyPr/>
          <a:lstStyle/>
          <a:p>
            <a:r>
              <a:rPr lang="en-US" sz="3200"/>
              <a:t>9.2.2 List ways in which mineral ions in the soil move to the root.</a:t>
            </a:r>
          </a:p>
        </p:txBody>
      </p:sp>
      <p:sp>
        <p:nvSpPr>
          <p:cNvPr id="775171" name="Rectangle 3"/>
          <p:cNvSpPr>
            <a:spLocks noGrp="1" noChangeArrowheads="1"/>
          </p:cNvSpPr>
          <p:nvPr>
            <p:ph type="body" sz="half" idx="1"/>
          </p:nvPr>
        </p:nvSpPr>
        <p:spPr/>
        <p:txBody>
          <a:bodyPr/>
          <a:lstStyle/>
          <a:p>
            <a:r>
              <a:rPr lang="en-US" sz="2400"/>
              <a:t>1) Diffusion of mineral ions.</a:t>
            </a:r>
          </a:p>
          <a:p>
            <a:pPr>
              <a:buFont typeface="Wingdings" pitchFamily="2" charset="2"/>
              <a:buNone/>
            </a:pPr>
            <a:endParaRPr lang="en-US" sz="2400"/>
          </a:p>
          <a:p>
            <a:r>
              <a:rPr lang="en-US" sz="2400"/>
              <a:t>2) Fungal hyphae (in a mutualistic relationship)</a:t>
            </a:r>
          </a:p>
          <a:p>
            <a:pPr>
              <a:buFont typeface="Wingdings" pitchFamily="2" charset="2"/>
              <a:buNone/>
            </a:pPr>
            <a:endParaRPr lang="en-US" sz="2400"/>
          </a:p>
          <a:p>
            <a:r>
              <a:rPr lang="en-US" sz="2400"/>
              <a:t>3) Mass flow of water in the soil carrying ions.</a:t>
            </a:r>
          </a:p>
        </p:txBody>
      </p:sp>
      <p:pic>
        <p:nvPicPr>
          <p:cNvPr id="775173" name="Picture 5" descr="Image:Root-system.web.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1600" y="1752600"/>
            <a:ext cx="2852738" cy="453072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70350E76-03D7-409E-9A0B-8734D56A0E9C}" type="slidenum">
              <a:rPr lang="en-US"/>
              <a:pPr/>
              <a:t>42</a:t>
            </a:fld>
            <a:endParaRPr lang="en-US"/>
          </a:p>
        </p:txBody>
      </p:sp>
      <p:sp>
        <p:nvSpPr>
          <p:cNvPr id="573442" name="Rectangle 2"/>
          <p:cNvSpPr>
            <a:spLocks noGrp="1" noChangeArrowheads="1"/>
          </p:cNvSpPr>
          <p:nvPr>
            <p:ph type="title"/>
          </p:nvPr>
        </p:nvSpPr>
        <p:spPr/>
        <p:txBody>
          <a:bodyPr/>
          <a:lstStyle/>
          <a:p>
            <a:r>
              <a:rPr lang="en-US" sz="2800">
                <a:sym typeface="Wingdings" pitchFamily="2" charset="2"/>
              </a:rPr>
              <a:t>9.2.3 Explain the process of mineral ion absorption from soil into roots by active transport.</a:t>
            </a:r>
          </a:p>
        </p:txBody>
      </p:sp>
      <p:sp>
        <p:nvSpPr>
          <p:cNvPr id="573443" name="Rectangle 3"/>
          <p:cNvSpPr>
            <a:spLocks noGrp="1" noChangeArrowheads="1"/>
          </p:cNvSpPr>
          <p:nvPr>
            <p:ph type="body" sz="half" idx="1"/>
          </p:nvPr>
        </p:nvSpPr>
        <p:spPr>
          <a:xfrm>
            <a:off x="914400" y="1676400"/>
            <a:ext cx="3810000" cy="4454525"/>
          </a:xfrm>
        </p:spPr>
        <p:txBody>
          <a:bodyPr/>
          <a:lstStyle/>
          <a:p>
            <a:r>
              <a:rPr lang="en-US" sz="2400"/>
              <a:t>Integral proteins transport minerals from the soil into roots through active transport.  One the minerals have crossed over into the plants, they attract water through a concentration gradient.</a:t>
            </a:r>
          </a:p>
        </p:txBody>
      </p:sp>
      <p:pic>
        <p:nvPicPr>
          <p:cNvPr id="573444" name="Picture 4" descr="cation_uptak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2209800"/>
            <a:ext cx="3810000" cy="28273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C6BF03E4-23B9-4F7C-948E-8BBB5D8A1EA0}" type="slidenum">
              <a:rPr lang="en-US"/>
              <a:pPr/>
              <a:t>43</a:t>
            </a:fld>
            <a:endParaRPr lang="en-US"/>
          </a:p>
        </p:txBody>
      </p:sp>
      <p:sp>
        <p:nvSpPr>
          <p:cNvPr id="575490" name="Rectangle 2"/>
          <p:cNvSpPr>
            <a:spLocks noGrp="1" noChangeArrowheads="1"/>
          </p:cNvSpPr>
          <p:nvPr>
            <p:ph type="title"/>
          </p:nvPr>
        </p:nvSpPr>
        <p:spPr>
          <a:xfrm>
            <a:off x="914400" y="0"/>
            <a:ext cx="7772400" cy="1420813"/>
          </a:xfrm>
        </p:spPr>
        <p:txBody>
          <a:bodyPr/>
          <a:lstStyle/>
          <a:p>
            <a:r>
              <a:rPr lang="en-US" sz="2800"/>
              <a:t>9.2.4 State that terrestrial plants support themselves by means of thickened cellulose, cell turgor and xylem.</a:t>
            </a:r>
          </a:p>
        </p:txBody>
      </p:sp>
      <p:pic>
        <p:nvPicPr>
          <p:cNvPr id="575491" name="Picture 3" descr="36-05-WiltedAndTurgid.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76400" y="1828800"/>
            <a:ext cx="6261100" cy="4530725"/>
          </a:xfrm>
          <a:ln>
            <a:solidFill>
              <a:schemeClr val="tx1"/>
            </a:solid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5D30BDEF-EC8B-4349-962E-B87487DC4E1D}" type="slidenum">
              <a:rPr lang="en-US"/>
              <a:pPr/>
              <a:t>44</a:t>
            </a:fld>
            <a:endParaRPr lang="en-US"/>
          </a:p>
        </p:txBody>
      </p:sp>
      <p:sp>
        <p:nvSpPr>
          <p:cNvPr id="576514" name="Rectangle 2"/>
          <p:cNvSpPr>
            <a:spLocks noGrp="1" noChangeArrowheads="1"/>
          </p:cNvSpPr>
          <p:nvPr>
            <p:ph type="title"/>
          </p:nvPr>
        </p:nvSpPr>
        <p:spPr/>
        <p:txBody>
          <a:bodyPr/>
          <a:lstStyle/>
          <a:p>
            <a:r>
              <a:rPr lang="en-US"/>
              <a:t>9.2.5 Define </a:t>
            </a:r>
            <a:r>
              <a:rPr lang="en-US" i="1"/>
              <a:t>transpiration</a:t>
            </a:r>
            <a:r>
              <a:rPr lang="en-US"/>
              <a:t>.</a:t>
            </a:r>
          </a:p>
        </p:txBody>
      </p:sp>
      <p:sp>
        <p:nvSpPr>
          <p:cNvPr id="576515" name="Rectangle 3"/>
          <p:cNvSpPr>
            <a:spLocks noGrp="1" noChangeArrowheads="1"/>
          </p:cNvSpPr>
          <p:nvPr>
            <p:ph type="body" sz="half" idx="1"/>
          </p:nvPr>
        </p:nvSpPr>
        <p:spPr/>
        <p:txBody>
          <a:bodyPr/>
          <a:lstStyle/>
          <a:p>
            <a:r>
              <a:rPr lang="en-US" sz="2400" u="sng"/>
              <a:t>Transpiration-</a:t>
            </a:r>
            <a:r>
              <a:rPr lang="en-US" sz="2400"/>
              <a:t> the loss of water vapor from leaves and stems of plants.</a:t>
            </a:r>
          </a:p>
        </p:txBody>
      </p:sp>
      <p:pic>
        <p:nvPicPr>
          <p:cNvPr id="576516" name="Picture 4" descr="transpiration%5B1%5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1960563"/>
            <a:ext cx="3810000" cy="3810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7E23A809-6E7C-42B7-9036-C763FF68F947}" type="slidenum">
              <a:rPr lang="en-US"/>
              <a:pPr/>
              <a:t>45</a:t>
            </a:fld>
            <a:endParaRPr lang="en-US"/>
          </a:p>
        </p:txBody>
      </p:sp>
      <p:sp>
        <p:nvSpPr>
          <p:cNvPr id="577538" name="Rectangle 2"/>
          <p:cNvSpPr>
            <a:spLocks noGrp="1" noChangeArrowheads="1"/>
          </p:cNvSpPr>
          <p:nvPr>
            <p:ph type="title"/>
          </p:nvPr>
        </p:nvSpPr>
        <p:spPr/>
        <p:txBody>
          <a:bodyPr/>
          <a:lstStyle/>
          <a:p>
            <a:r>
              <a:rPr lang="en-US" sz="3200"/>
              <a:t>9.2.6 Explain how water is carried by the transpiration stream.</a:t>
            </a:r>
          </a:p>
        </p:txBody>
      </p:sp>
      <p:sp>
        <p:nvSpPr>
          <p:cNvPr id="577539" name="Rectangle 3"/>
          <p:cNvSpPr>
            <a:spLocks noGrp="1" noChangeArrowheads="1"/>
          </p:cNvSpPr>
          <p:nvPr>
            <p:ph type="body" sz="half" idx="1"/>
          </p:nvPr>
        </p:nvSpPr>
        <p:spPr>
          <a:xfrm>
            <a:off x="609600" y="1600200"/>
            <a:ext cx="4876800" cy="5257800"/>
          </a:xfrm>
        </p:spPr>
        <p:txBody>
          <a:bodyPr/>
          <a:lstStyle/>
          <a:p>
            <a:r>
              <a:rPr lang="en-US" sz="2400" u="sng"/>
              <a:t>Xylem vessel structure-</a:t>
            </a:r>
            <a:r>
              <a:rPr lang="en-US" sz="2400"/>
              <a:t> dead, empty cells with no cytoplasm.</a:t>
            </a:r>
          </a:p>
          <a:p>
            <a:r>
              <a:rPr lang="en-US" sz="2400" u="sng"/>
              <a:t>Transpiration pull-</a:t>
            </a:r>
            <a:r>
              <a:rPr lang="en-US" sz="2400"/>
              <a:t> a vacuum is created by the evaporation of water from the stomata of the leaves. The water column moves up to fill the vacuum.</a:t>
            </a:r>
          </a:p>
          <a:p>
            <a:r>
              <a:rPr lang="en-US" sz="2400" u="sng"/>
              <a:t>Cohesion-</a:t>
            </a:r>
            <a:r>
              <a:rPr lang="en-US" sz="2400"/>
              <a:t> the hydrogen bonding in water causes it to ‘stick’ to itself.</a:t>
            </a:r>
          </a:p>
          <a:p>
            <a:r>
              <a:rPr lang="en-US" sz="2400" u="sng"/>
              <a:t>Evaporation-</a:t>
            </a:r>
            <a:r>
              <a:rPr lang="en-US" sz="2400"/>
              <a:t> works with transpiration as described above.</a:t>
            </a:r>
          </a:p>
        </p:txBody>
      </p:sp>
      <p:pic>
        <p:nvPicPr>
          <p:cNvPr id="577540" name="Picture 4" descr="vascbl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91200" y="1905000"/>
            <a:ext cx="2844800" cy="4572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5B08D6B-A435-41A8-ABED-673C93580989}" type="slidenum">
              <a:rPr lang="en-US"/>
              <a:pPr/>
              <a:t>46</a:t>
            </a:fld>
            <a:endParaRPr lang="en-US"/>
          </a:p>
        </p:txBody>
      </p:sp>
      <p:sp>
        <p:nvSpPr>
          <p:cNvPr id="578562" name="Rectangle 2"/>
          <p:cNvSpPr>
            <a:spLocks noGrp="1" noChangeArrowheads="1"/>
          </p:cNvSpPr>
          <p:nvPr>
            <p:ph type="title"/>
          </p:nvPr>
        </p:nvSpPr>
        <p:spPr/>
        <p:txBody>
          <a:bodyPr/>
          <a:lstStyle/>
          <a:p>
            <a:r>
              <a:rPr lang="en-US" sz="3200"/>
              <a:t>9.2.7 State that guard cells can open and close stomata to regulate transpiration.</a:t>
            </a:r>
          </a:p>
        </p:txBody>
      </p:sp>
      <p:pic>
        <p:nvPicPr>
          <p:cNvPr id="578563" name="Picture 3" descr="36-12-Stomat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71600" y="2057400"/>
            <a:ext cx="7219950" cy="3527425"/>
          </a:xfrm>
          <a:ln>
            <a:solidFill>
              <a:schemeClr val="tx1"/>
            </a:solid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BFB2B31D-EAC9-4EE3-A8BF-F29F4C07ADCA}" type="slidenum">
              <a:rPr lang="en-US"/>
              <a:pPr/>
              <a:t>47</a:t>
            </a:fld>
            <a:endParaRPr lang="en-US"/>
          </a:p>
        </p:txBody>
      </p:sp>
      <p:sp>
        <p:nvSpPr>
          <p:cNvPr id="776194" name="Rectangle 2"/>
          <p:cNvSpPr>
            <a:spLocks noGrp="1" noChangeArrowheads="1"/>
          </p:cNvSpPr>
          <p:nvPr>
            <p:ph type="title"/>
          </p:nvPr>
        </p:nvSpPr>
        <p:spPr/>
        <p:txBody>
          <a:bodyPr/>
          <a:lstStyle/>
          <a:p>
            <a:r>
              <a:rPr lang="en-US" sz="3200"/>
              <a:t>9.2.8 State that the plant hormone abscisic acid causes the closing of stomata.</a:t>
            </a:r>
          </a:p>
        </p:txBody>
      </p:sp>
      <p:pic>
        <p:nvPicPr>
          <p:cNvPr id="776197" name="Picture 5" descr="CaOscillat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4600" y="1600200"/>
            <a:ext cx="4238625" cy="4953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F548B243-367B-4999-89FC-A3B30F60CB53}" type="slidenum">
              <a:rPr lang="en-US"/>
              <a:pPr/>
              <a:t>48</a:t>
            </a:fld>
            <a:endParaRPr lang="en-US"/>
          </a:p>
        </p:txBody>
      </p:sp>
      <p:sp>
        <p:nvSpPr>
          <p:cNvPr id="579586" name="Rectangle 2"/>
          <p:cNvSpPr>
            <a:spLocks noGrp="1" noChangeArrowheads="1"/>
          </p:cNvSpPr>
          <p:nvPr>
            <p:ph type="title"/>
          </p:nvPr>
        </p:nvSpPr>
        <p:spPr>
          <a:xfrm>
            <a:off x="609600" y="0"/>
            <a:ext cx="8839200" cy="1420813"/>
          </a:xfrm>
        </p:spPr>
        <p:txBody>
          <a:bodyPr/>
          <a:lstStyle/>
          <a:p>
            <a:r>
              <a:rPr lang="en-US" sz="2800"/>
              <a:t>9.2.9 Explain how the abiotic factors, light, temperature, wind and humidity affect the rate of transpiration in a typical terrestrial mesophytic plant.</a:t>
            </a:r>
          </a:p>
        </p:txBody>
      </p:sp>
      <p:pic>
        <p:nvPicPr>
          <p:cNvPr id="579587" name="Picture 3" descr="36-09-Guttatio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648200" y="1905000"/>
            <a:ext cx="3276600" cy="2578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9588" name="Rectangle 4"/>
          <p:cNvSpPr>
            <a:spLocks noGrp="1" noChangeArrowheads="1"/>
          </p:cNvSpPr>
          <p:nvPr>
            <p:ph type="body" idx="4294967295"/>
          </p:nvPr>
        </p:nvSpPr>
        <p:spPr>
          <a:xfrm>
            <a:off x="914400" y="1828800"/>
            <a:ext cx="4191000" cy="4343400"/>
          </a:xfrm>
        </p:spPr>
        <p:txBody>
          <a:bodyPr/>
          <a:lstStyle/>
          <a:p>
            <a:pPr>
              <a:buFont typeface="Wingdings" pitchFamily="2" charset="2"/>
              <a:buNone/>
            </a:pPr>
            <a:r>
              <a:rPr lang="en-US" sz="2400" u="sng">
                <a:cs typeface="Arial" charset="0"/>
              </a:rPr>
              <a:t>Direct relationship:</a:t>
            </a:r>
          </a:p>
          <a:p>
            <a:pPr>
              <a:buFont typeface="Wingdings" pitchFamily="2" charset="2"/>
              <a:buNone/>
            </a:pPr>
            <a:r>
              <a:rPr lang="en-US" sz="2400">
                <a:cs typeface="Arial" charset="0"/>
              </a:rPr>
              <a:t>⁭ light </a:t>
            </a:r>
            <a:r>
              <a:rPr lang="en-US" sz="2400"/>
              <a:t>=  </a:t>
            </a:r>
            <a:r>
              <a:rPr lang="en-US" sz="2400">
                <a:cs typeface="Arial" charset="0"/>
              </a:rPr>
              <a:t>⁭ rate</a:t>
            </a:r>
          </a:p>
          <a:p>
            <a:pPr>
              <a:buFont typeface="Wingdings" pitchFamily="2" charset="2"/>
              <a:buNone/>
            </a:pPr>
            <a:r>
              <a:rPr lang="en-US" sz="2400">
                <a:cs typeface="Arial" charset="0"/>
              </a:rPr>
              <a:t>⁭ temperature </a:t>
            </a:r>
            <a:r>
              <a:rPr lang="en-US" sz="2400"/>
              <a:t>=  </a:t>
            </a:r>
            <a:r>
              <a:rPr lang="en-US" sz="2400">
                <a:cs typeface="Arial" charset="0"/>
              </a:rPr>
              <a:t>⁭ rate</a:t>
            </a:r>
          </a:p>
          <a:p>
            <a:pPr>
              <a:buFont typeface="Wingdings" pitchFamily="2" charset="2"/>
              <a:buNone/>
            </a:pPr>
            <a:r>
              <a:rPr lang="en-US" sz="2400">
                <a:cs typeface="Arial" charset="0"/>
              </a:rPr>
              <a:t>⁭ wind </a:t>
            </a:r>
            <a:r>
              <a:rPr lang="en-US" sz="2400"/>
              <a:t>=  </a:t>
            </a:r>
            <a:r>
              <a:rPr lang="en-US" sz="2400">
                <a:cs typeface="Arial" charset="0"/>
              </a:rPr>
              <a:t>⁭ rate</a:t>
            </a:r>
          </a:p>
          <a:p>
            <a:pPr>
              <a:buFont typeface="Wingdings" pitchFamily="2" charset="2"/>
              <a:buNone/>
            </a:pPr>
            <a:r>
              <a:rPr lang="en-US" sz="2400" u="sng"/>
              <a:t>Inverse relationship:</a:t>
            </a:r>
          </a:p>
          <a:p>
            <a:pPr>
              <a:buFont typeface="Wingdings" pitchFamily="2" charset="2"/>
              <a:buNone/>
            </a:pPr>
            <a:r>
              <a:rPr lang="en-US" sz="2400">
                <a:cs typeface="Arial" charset="0"/>
              </a:rPr>
              <a:t>⁭ humidity  </a:t>
            </a:r>
            <a:r>
              <a:rPr lang="en-US" sz="2400"/>
              <a:t>= </a:t>
            </a:r>
            <a:r>
              <a:rPr lang="en-US" sz="2400">
                <a:cs typeface="Arial" charset="0"/>
              </a:rPr>
              <a:t>↓rate</a:t>
            </a:r>
          </a:p>
          <a:p>
            <a:endParaRPr lang="en-US" sz="2400">
              <a:cs typeface="Arial" charset="0"/>
            </a:endParaRPr>
          </a:p>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F10EBD6C-1D64-4B8F-9A86-D3952D82562B}" type="slidenum">
              <a:rPr lang="en-US"/>
              <a:pPr/>
              <a:t>49</a:t>
            </a:fld>
            <a:endParaRPr lang="en-US"/>
          </a:p>
        </p:txBody>
      </p:sp>
      <p:sp>
        <p:nvSpPr>
          <p:cNvPr id="777218" name="Rectangle 2"/>
          <p:cNvSpPr>
            <a:spLocks noGrp="1" noChangeArrowheads="1"/>
          </p:cNvSpPr>
          <p:nvPr>
            <p:ph type="title"/>
          </p:nvPr>
        </p:nvSpPr>
        <p:spPr>
          <a:xfrm>
            <a:off x="914400" y="228600"/>
            <a:ext cx="7772400" cy="1143000"/>
          </a:xfrm>
        </p:spPr>
        <p:txBody>
          <a:bodyPr/>
          <a:lstStyle/>
          <a:p>
            <a:r>
              <a:rPr lang="en-US" sz="3200"/>
              <a:t>9.2.10 Outline four adaptations of xerophytes that help to reduce transpiration.</a:t>
            </a:r>
          </a:p>
        </p:txBody>
      </p:sp>
      <p:sp>
        <p:nvSpPr>
          <p:cNvPr id="777219" name="Rectangle 3"/>
          <p:cNvSpPr>
            <a:spLocks noGrp="1" noChangeArrowheads="1"/>
          </p:cNvSpPr>
          <p:nvPr>
            <p:ph type="body" sz="half" idx="1"/>
          </p:nvPr>
        </p:nvSpPr>
        <p:spPr/>
        <p:txBody>
          <a:bodyPr/>
          <a:lstStyle/>
          <a:p>
            <a:r>
              <a:rPr lang="en-US" sz="2400"/>
              <a:t>Reduced leaves and spines</a:t>
            </a:r>
          </a:p>
          <a:p>
            <a:r>
              <a:rPr lang="en-US" sz="2400"/>
              <a:t>Deep roots</a:t>
            </a:r>
          </a:p>
          <a:p>
            <a:r>
              <a:rPr lang="en-US" sz="2400"/>
              <a:t>Thickened, waxy cuticles</a:t>
            </a:r>
          </a:p>
          <a:p>
            <a:r>
              <a:rPr lang="en-US" sz="2400"/>
              <a:t>Reduced number of stomata</a:t>
            </a:r>
          </a:p>
          <a:p>
            <a:pPr>
              <a:buFont typeface="Wingdings" pitchFamily="2" charset="2"/>
              <a:buNone/>
            </a:pPr>
            <a:endParaRPr lang="en-US" sz="2400"/>
          </a:p>
        </p:txBody>
      </p:sp>
      <p:pic>
        <p:nvPicPr>
          <p:cNvPr id="777220" name="Picture 4" descr="449px-Prickly_Pear_Closeup">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86350" y="1600200"/>
            <a:ext cx="3390900" cy="4530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9194D3D6-9428-4D6C-A116-F3D0B277BA78}" type="slidenum">
              <a:rPr lang="en-US"/>
              <a:pPr/>
              <a:t>5</a:t>
            </a:fld>
            <a:endParaRPr lang="en-US"/>
          </a:p>
        </p:txBody>
      </p:sp>
      <p:sp>
        <p:nvSpPr>
          <p:cNvPr id="452610" name="Rectangle 2"/>
          <p:cNvSpPr>
            <a:spLocks noGrp="1" noChangeArrowheads="1"/>
          </p:cNvSpPr>
          <p:nvPr>
            <p:ph type="title"/>
          </p:nvPr>
        </p:nvSpPr>
        <p:spPr/>
        <p:txBody>
          <a:bodyPr/>
          <a:lstStyle/>
          <a:p>
            <a:r>
              <a:rPr lang="en-US" sz="3200"/>
              <a:t>7.5.4 State four functions of proteins, giving a named example of each.</a:t>
            </a:r>
          </a:p>
        </p:txBody>
      </p:sp>
      <p:sp>
        <p:nvSpPr>
          <p:cNvPr id="452611" name="Rectangle 3"/>
          <p:cNvSpPr>
            <a:spLocks noGrp="1" noChangeArrowheads="1"/>
          </p:cNvSpPr>
          <p:nvPr>
            <p:ph type="body" sz="half" idx="1"/>
          </p:nvPr>
        </p:nvSpPr>
        <p:spPr/>
        <p:txBody>
          <a:bodyPr/>
          <a:lstStyle/>
          <a:p>
            <a:pPr>
              <a:lnSpc>
                <a:spcPct val="90000"/>
              </a:lnSpc>
            </a:pPr>
            <a:r>
              <a:rPr lang="en-US" sz="2200" u="sng"/>
              <a:t>Enzymes-</a:t>
            </a:r>
            <a:r>
              <a:rPr lang="en-US" sz="2200"/>
              <a:t> catalase</a:t>
            </a:r>
          </a:p>
          <a:p>
            <a:pPr>
              <a:lnSpc>
                <a:spcPct val="90000"/>
              </a:lnSpc>
            </a:pPr>
            <a:endParaRPr lang="en-US" sz="2200"/>
          </a:p>
          <a:p>
            <a:pPr>
              <a:lnSpc>
                <a:spcPct val="90000"/>
              </a:lnSpc>
            </a:pPr>
            <a:r>
              <a:rPr lang="en-US" sz="2200" u="sng"/>
              <a:t>Structural-</a:t>
            </a:r>
            <a:r>
              <a:rPr lang="en-US" sz="2200"/>
              <a:t>  collagen</a:t>
            </a:r>
          </a:p>
          <a:p>
            <a:pPr>
              <a:lnSpc>
                <a:spcPct val="90000"/>
              </a:lnSpc>
              <a:buFont typeface="Wingdings" pitchFamily="2" charset="2"/>
              <a:buNone/>
            </a:pPr>
            <a:endParaRPr lang="en-US" sz="2200"/>
          </a:p>
          <a:p>
            <a:pPr>
              <a:lnSpc>
                <a:spcPct val="90000"/>
              </a:lnSpc>
            </a:pPr>
            <a:r>
              <a:rPr lang="en-US" sz="2200" u="sng"/>
              <a:t>Transport-</a:t>
            </a:r>
            <a:r>
              <a:rPr lang="en-US" sz="2200"/>
              <a:t> hemoglobin</a:t>
            </a:r>
          </a:p>
          <a:p>
            <a:pPr>
              <a:lnSpc>
                <a:spcPct val="90000"/>
              </a:lnSpc>
              <a:buFont typeface="Wingdings" pitchFamily="2" charset="2"/>
              <a:buNone/>
            </a:pPr>
            <a:endParaRPr lang="en-US" sz="2200"/>
          </a:p>
          <a:p>
            <a:pPr>
              <a:lnSpc>
                <a:spcPct val="90000"/>
              </a:lnSpc>
            </a:pPr>
            <a:r>
              <a:rPr lang="en-US" sz="2200" u="sng"/>
              <a:t>Hormones-</a:t>
            </a:r>
            <a:r>
              <a:rPr lang="en-US" sz="2200"/>
              <a:t> insulin</a:t>
            </a:r>
          </a:p>
          <a:p>
            <a:pPr>
              <a:lnSpc>
                <a:spcPct val="90000"/>
              </a:lnSpc>
              <a:buFont typeface="Wingdings" pitchFamily="2" charset="2"/>
              <a:buNone/>
            </a:pPr>
            <a:endParaRPr lang="en-US" sz="2200"/>
          </a:p>
          <a:p>
            <a:pPr>
              <a:lnSpc>
                <a:spcPct val="90000"/>
              </a:lnSpc>
            </a:pPr>
            <a:endParaRPr lang="en-US" sz="2200"/>
          </a:p>
        </p:txBody>
      </p:sp>
      <p:pic>
        <p:nvPicPr>
          <p:cNvPr id="452612" name="Picture 4" descr="Hemoglobi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057400"/>
            <a:ext cx="3608388" cy="333057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2613" name="Text Box 5"/>
          <p:cNvSpPr txBox="1">
            <a:spLocks noChangeArrowheads="1"/>
          </p:cNvSpPr>
          <p:nvPr/>
        </p:nvSpPr>
        <p:spPr bwMode="auto">
          <a:xfrm>
            <a:off x="5334000" y="5486400"/>
            <a:ext cx="251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Hemoglobin molecule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44D5A82A-FD5B-49FD-8280-6399C18FB268}" type="slidenum">
              <a:rPr lang="en-US"/>
              <a:pPr/>
              <a:t>50</a:t>
            </a:fld>
            <a:endParaRPr lang="en-US"/>
          </a:p>
        </p:txBody>
      </p:sp>
      <p:sp>
        <p:nvSpPr>
          <p:cNvPr id="580610" name="Rectangle 2"/>
          <p:cNvSpPr>
            <a:spLocks noGrp="1" noChangeArrowheads="1"/>
          </p:cNvSpPr>
          <p:nvPr>
            <p:ph type="title"/>
          </p:nvPr>
        </p:nvSpPr>
        <p:spPr/>
        <p:txBody>
          <a:bodyPr/>
          <a:lstStyle/>
          <a:p>
            <a:r>
              <a:rPr lang="en-US" sz="3200"/>
              <a:t>9.2.11 Outline the role of phloem in active translocation of sugar and amino acids.</a:t>
            </a:r>
          </a:p>
        </p:txBody>
      </p:sp>
      <p:pic>
        <p:nvPicPr>
          <p:cNvPr id="580611" name="Picture 3" descr="phloe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62400" y="1676400"/>
            <a:ext cx="4191000" cy="3608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0612" name="Rectangle 4"/>
          <p:cNvSpPr>
            <a:spLocks noGrp="1" noChangeArrowheads="1"/>
          </p:cNvSpPr>
          <p:nvPr>
            <p:ph type="body" idx="4294967295"/>
          </p:nvPr>
        </p:nvSpPr>
        <p:spPr>
          <a:xfrm>
            <a:off x="914400" y="1752600"/>
            <a:ext cx="2819400" cy="4419600"/>
          </a:xfrm>
        </p:spPr>
        <p:txBody>
          <a:bodyPr/>
          <a:lstStyle/>
          <a:p>
            <a:r>
              <a:rPr lang="en-US" sz="2400"/>
              <a:t>The phloem transports the products of photosynthesis, primarily sugar. Movement is from source (leaves) to sink (fruits, seeds, roots).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12FF2E66-2FBA-4E31-ABDE-9901A477A0E7}" type="slidenum">
              <a:rPr lang="en-US"/>
              <a:pPr/>
              <a:t>51</a:t>
            </a:fld>
            <a:endParaRPr lang="en-US"/>
          </a:p>
        </p:txBody>
      </p:sp>
      <p:sp>
        <p:nvSpPr>
          <p:cNvPr id="582658" name="Rectangle 2"/>
          <p:cNvSpPr>
            <a:spLocks noGrp="1" noChangeArrowheads="1"/>
          </p:cNvSpPr>
          <p:nvPr>
            <p:ph type="ctrTitle"/>
          </p:nvPr>
        </p:nvSpPr>
        <p:spPr/>
        <p:txBody>
          <a:bodyPr/>
          <a:lstStyle/>
          <a:p>
            <a:r>
              <a:rPr lang="en-US" i="1"/>
              <a:t>Unit 9: Plant Science</a:t>
            </a:r>
          </a:p>
        </p:txBody>
      </p:sp>
      <p:sp>
        <p:nvSpPr>
          <p:cNvPr id="582659" name="Rectangle 3"/>
          <p:cNvSpPr>
            <a:spLocks noGrp="1" noChangeArrowheads="1"/>
          </p:cNvSpPr>
          <p:nvPr>
            <p:ph type="subTitle" idx="1"/>
          </p:nvPr>
        </p:nvSpPr>
        <p:spPr/>
        <p:txBody>
          <a:bodyPr/>
          <a:lstStyle/>
          <a:p>
            <a:pPr algn="l"/>
            <a:r>
              <a:rPr lang="en-US" sz="3600"/>
              <a:t>Lesson 9.3 Reproduction in Flowering Plants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A6FABFD-A8D1-4D6E-AC2D-C49B9E105053}" type="slidenum">
              <a:rPr lang="en-US"/>
              <a:pPr/>
              <a:t>52</a:t>
            </a:fld>
            <a:endParaRPr lang="en-US"/>
          </a:p>
        </p:txBody>
      </p:sp>
      <p:sp>
        <p:nvSpPr>
          <p:cNvPr id="583682" name="Rectangle 2"/>
          <p:cNvSpPr>
            <a:spLocks noGrp="1" noChangeArrowheads="1"/>
          </p:cNvSpPr>
          <p:nvPr>
            <p:ph type="title"/>
          </p:nvPr>
        </p:nvSpPr>
        <p:spPr>
          <a:xfrm>
            <a:off x="914400" y="0"/>
            <a:ext cx="7772400" cy="1420813"/>
          </a:xfrm>
        </p:spPr>
        <p:txBody>
          <a:bodyPr/>
          <a:lstStyle/>
          <a:p>
            <a:r>
              <a:rPr lang="en-US" sz="3200"/>
              <a:t>9.3.1 Draw and label a structure of a dicotyledonous animal-pollinated flower.</a:t>
            </a:r>
          </a:p>
        </p:txBody>
      </p:sp>
      <p:sp>
        <p:nvSpPr>
          <p:cNvPr id="583683" name="Rectangle 3"/>
          <p:cNvSpPr>
            <a:spLocks noGrp="1" noChangeArrowheads="1"/>
          </p:cNvSpPr>
          <p:nvPr>
            <p:ph type="body" sz="half" idx="1"/>
          </p:nvPr>
        </p:nvSpPr>
        <p:spPr>
          <a:xfrm>
            <a:off x="914400" y="1828800"/>
            <a:ext cx="3810000" cy="4302125"/>
          </a:xfrm>
        </p:spPr>
        <p:txBody>
          <a:bodyPr/>
          <a:lstStyle/>
          <a:p>
            <a:r>
              <a:rPr lang="en-US" sz="2400" u="sng">
                <a:sym typeface="Wingdings" pitchFamily="2" charset="2"/>
              </a:rPr>
              <a:t>Identify</a:t>
            </a:r>
            <a:r>
              <a:rPr lang="en-US" sz="2400">
                <a:sym typeface="Wingdings" pitchFamily="2" charset="2"/>
              </a:rPr>
              <a:t>: sepal, petal, anther, filament, stigma, style, ovary.</a:t>
            </a:r>
          </a:p>
        </p:txBody>
      </p:sp>
      <p:pic>
        <p:nvPicPr>
          <p:cNvPr id="583684" name="Picture 4" descr="flower-ana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37100" y="1858963"/>
            <a:ext cx="3949700" cy="4160837"/>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EB283D0F-87F0-48E8-87BB-74A6676DAD2F}" type="slidenum">
              <a:rPr lang="en-US"/>
              <a:pPr/>
              <a:t>53</a:t>
            </a:fld>
            <a:endParaRPr lang="en-US"/>
          </a:p>
        </p:txBody>
      </p:sp>
      <p:sp>
        <p:nvSpPr>
          <p:cNvPr id="584706" name="Rectangle 2"/>
          <p:cNvSpPr>
            <a:spLocks noGrp="1" noChangeArrowheads="1"/>
          </p:cNvSpPr>
          <p:nvPr>
            <p:ph type="title"/>
          </p:nvPr>
        </p:nvSpPr>
        <p:spPr/>
        <p:txBody>
          <a:bodyPr/>
          <a:lstStyle/>
          <a:p>
            <a:r>
              <a:rPr lang="en-US" sz="3200">
                <a:sym typeface="Wingdings" pitchFamily="2" charset="2"/>
              </a:rPr>
              <a:t>9.3.2 Distinguish between </a:t>
            </a:r>
            <a:r>
              <a:rPr lang="en-US" sz="3200" i="1">
                <a:sym typeface="Wingdings" pitchFamily="2" charset="2"/>
              </a:rPr>
              <a:t>pollination</a:t>
            </a:r>
            <a:r>
              <a:rPr lang="en-US" sz="3200">
                <a:sym typeface="Wingdings" pitchFamily="2" charset="2"/>
              </a:rPr>
              <a:t>, </a:t>
            </a:r>
            <a:r>
              <a:rPr lang="en-US" sz="3200" i="1">
                <a:sym typeface="Wingdings" pitchFamily="2" charset="2"/>
              </a:rPr>
              <a:t>fertilization</a:t>
            </a:r>
            <a:r>
              <a:rPr lang="en-US" sz="3200">
                <a:sym typeface="Wingdings" pitchFamily="2" charset="2"/>
              </a:rPr>
              <a:t> and </a:t>
            </a:r>
            <a:r>
              <a:rPr lang="en-US" sz="3200" i="1">
                <a:sym typeface="Wingdings" pitchFamily="2" charset="2"/>
              </a:rPr>
              <a:t>seed dispersal</a:t>
            </a:r>
            <a:r>
              <a:rPr lang="en-US" sz="3200">
                <a:sym typeface="Wingdings" pitchFamily="2" charset="2"/>
              </a:rPr>
              <a:t>.</a:t>
            </a:r>
          </a:p>
        </p:txBody>
      </p:sp>
      <p:sp>
        <p:nvSpPr>
          <p:cNvPr id="584707" name="Rectangle 3"/>
          <p:cNvSpPr>
            <a:spLocks noGrp="1" noChangeArrowheads="1"/>
          </p:cNvSpPr>
          <p:nvPr>
            <p:ph type="body" sz="half" idx="1"/>
          </p:nvPr>
        </p:nvSpPr>
        <p:spPr>
          <a:xfrm>
            <a:off x="914400" y="1828800"/>
            <a:ext cx="3810000" cy="4724400"/>
          </a:xfrm>
        </p:spPr>
        <p:txBody>
          <a:bodyPr/>
          <a:lstStyle/>
          <a:p>
            <a:pPr>
              <a:lnSpc>
                <a:spcPct val="90000"/>
              </a:lnSpc>
            </a:pPr>
            <a:r>
              <a:rPr lang="en-US" sz="2000" u="sng">
                <a:sym typeface="Wingdings" pitchFamily="2" charset="2"/>
              </a:rPr>
              <a:t>Pollination-</a:t>
            </a:r>
            <a:r>
              <a:rPr lang="en-US" sz="2000">
                <a:sym typeface="Wingdings" pitchFamily="2" charset="2"/>
              </a:rPr>
              <a:t> the transfer of male gametes (pollen) from anther to stigma.</a:t>
            </a:r>
          </a:p>
          <a:p>
            <a:pPr>
              <a:lnSpc>
                <a:spcPct val="90000"/>
              </a:lnSpc>
              <a:buFont typeface="Wingdings" pitchFamily="2" charset="2"/>
              <a:buNone/>
            </a:pPr>
            <a:endParaRPr lang="en-US" sz="2000">
              <a:sym typeface="Wingdings" pitchFamily="2" charset="2"/>
            </a:endParaRPr>
          </a:p>
          <a:p>
            <a:pPr>
              <a:lnSpc>
                <a:spcPct val="90000"/>
              </a:lnSpc>
            </a:pPr>
            <a:r>
              <a:rPr lang="en-US" sz="2000" u="sng">
                <a:sym typeface="Wingdings" pitchFamily="2" charset="2"/>
              </a:rPr>
              <a:t>Fertilization-</a:t>
            </a:r>
            <a:r>
              <a:rPr lang="en-US" sz="2000">
                <a:sym typeface="Wingdings" pitchFamily="2" charset="2"/>
              </a:rPr>
              <a:t> the fusion of pollen with a female gamete. Pollination does not always lead to fertilization.</a:t>
            </a:r>
          </a:p>
          <a:p>
            <a:pPr>
              <a:lnSpc>
                <a:spcPct val="90000"/>
              </a:lnSpc>
              <a:buFont typeface="Wingdings" pitchFamily="2" charset="2"/>
              <a:buNone/>
            </a:pPr>
            <a:endParaRPr lang="en-US" sz="2000">
              <a:sym typeface="Wingdings" pitchFamily="2" charset="2"/>
            </a:endParaRPr>
          </a:p>
          <a:p>
            <a:pPr>
              <a:lnSpc>
                <a:spcPct val="90000"/>
              </a:lnSpc>
            </a:pPr>
            <a:r>
              <a:rPr lang="en-US" sz="2000" u="sng">
                <a:sym typeface="Wingdings" pitchFamily="2" charset="2"/>
              </a:rPr>
              <a:t>Seed Dispersal-</a:t>
            </a:r>
            <a:r>
              <a:rPr lang="en-US" sz="2000">
                <a:sym typeface="Wingdings" pitchFamily="2" charset="2"/>
              </a:rPr>
              <a:t> once fertilized, the fused ovule develops into a seed. This is then contained in a fruit, which facilitates seed dispersal.</a:t>
            </a:r>
          </a:p>
        </p:txBody>
      </p:sp>
      <p:pic>
        <p:nvPicPr>
          <p:cNvPr id="584708" name="Picture 4" descr="800px-Bee_pollenating_a_rose">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1905000"/>
            <a:ext cx="3810000" cy="2857500"/>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4709" name="Text Box 5"/>
          <p:cNvSpPr txBox="1">
            <a:spLocks noChangeArrowheads="1"/>
          </p:cNvSpPr>
          <p:nvPr/>
        </p:nvSpPr>
        <p:spPr bwMode="auto">
          <a:xfrm>
            <a:off x="5257800" y="4953000"/>
            <a:ext cx="274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Courtesy of Debivort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97F7154F-C77D-4DAC-A12C-BD4551CBDEFB}" type="slidenum">
              <a:rPr lang="en-US"/>
              <a:pPr/>
              <a:t>54</a:t>
            </a:fld>
            <a:endParaRPr lang="en-US"/>
          </a:p>
        </p:txBody>
      </p:sp>
      <p:sp>
        <p:nvSpPr>
          <p:cNvPr id="586754" name="Rectangle 2"/>
          <p:cNvSpPr>
            <a:spLocks noGrp="1" noChangeArrowheads="1"/>
          </p:cNvSpPr>
          <p:nvPr>
            <p:ph type="title"/>
          </p:nvPr>
        </p:nvSpPr>
        <p:spPr>
          <a:xfrm>
            <a:off x="914400" y="0"/>
            <a:ext cx="7772400" cy="1420813"/>
          </a:xfrm>
        </p:spPr>
        <p:txBody>
          <a:bodyPr/>
          <a:lstStyle/>
          <a:p>
            <a:r>
              <a:rPr lang="en-US" sz="2800"/>
              <a:t>9.3.3 Draw and label a diagram showing the external and internal structure of a named dicotyledonous seed (non-endospermatic).</a:t>
            </a:r>
          </a:p>
        </p:txBody>
      </p:sp>
      <p:sp>
        <p:nvSpPr>
          <p:cNvPr id="586755" name="Rectangle 3"/>
          <p:cNvSpPr>
            <a:spLocks noGrp="1" noChangeArrowheads="1"/>
          </p:cNvSpPr>
          <p:nvPr>
            <p:ph type="body" sz="half" idx="1"/>
          </p:nvPr>
        </p:nvSpPr>
        <p:spPr/>
        <p:txBody>
          <a:bodyPr/>
          <a:lstStyle/>
          <a:p>
            <a:pPr>
              <a:buFont typeface="Wingdings" pitchFamily="2" charset="2"/>
              <a:buNone/>
            </a:pPr>
            <a:r>
              <a:rPr lang="en-US" sz="2400" u="sng"/>
              <a:t>Identify:</a:t>
            </a:r>
          </a:p>
          <a:p>
            <a:r>
              <a:rPr lang="en-US" sz="2400"/>
              <a:t>Testa</a:t>
            </a:r>
          </a:p>
          <a:p>
            <a:r>
              <a:rPr lang="en-US" sz="2400"/>
              <a:t>Micropyle</a:t>
            </a:r>
          </a:p>
          <a:p>
            <a:r>
              <a:rPr lang="en-US" sz="2400"/>
              <a:t>Embryo root</a:t>
            </a:r>
          </a:p>
          <a:p>
            <a:r>
              <a:rPr lang="en-US" sz="2400"/>
              <a:t>Embryo shoot</a:t>
            </a:r>
          </a:p>
          <a:p>
            <a:r>
              <a:rPr lang="en-US" sz="2400"/>
              <a:t>Cotyledon</a:t>
            </a:r>
          </a:p>
        </p:txBody>
      </p:sp>
      <p:sp>
        <p:nvSpPr>
          <p:cNvPr id="586756" name="Rectangle 4"/>
          <p:cNvSpPr>
            <a:spLocks noGrp="1" noChangeArrowheads="1"/>
          </p:cNvSpPr>
          <p:nvPr>
            <p:ph sz="half" idx="2"/>
          </p:nvPr>
        </p:nvSpPr>
        <p:spPr/>
        <p:txBody>
          <a:bodyPr/>
          <a:lstStyle/>
          <a:p>
            <a:endParaRPr lang="en-US" sz="2400"/>
          </a:p>
        </p:txBody>
      </p:sp>
      <p:pic>
        <p:nvPicPr>
          <p:cNvPr id="586757" name="Picture 5" descr="Image1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1752600"/>
            <a:ext cx="5394325" cy="45799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29C8557-062D-4C18-88B2-B513C83693BC}" type="slidenum">
              <a:rPr lang="en-US"/>
              <a:pPr/>
              <a:t>55</a:t>
            </a:fld>
            <a:endParaRPr lang="en-US"/>
          </a:p>
        </p:txBody>
      </p:sp>
      <p:sp>
        <p:nvSpPr>
          <p:cNvPr id="588802" name="Rectangle 2"/>
          <p:cNvSpPr>
            <a:spLocks noGrp="1" noChangeArrowheads="1"/>
          </p:cNvSpPr>
          <p:nvPr>
            <p:ph type="title"/>
          </p:nvPr>
        </p:nvSpPr>
        <p:spPr/>
        <p:txBody>
          <a:bodyPr/>
          <a:lstStyle/>
          <a:p>
            <a:r>
              <a:rPr lang="en-US" sz="3200"/>
              <a:t>9.3.4  Explain the conditions needed for the germination of a typical seed.</a:t>
            </a:r>
          </a:p>
        </p:txBody>
      </p:sp>
      <p:sp>
        <p:nvSpPr>
          <p:cNvPr id="588803" name="Rectangle 3"/>
          <p:cNvSpPr>
            <a:spLocks noGrp="1" noChangeArrowheads="1"/>
          </p:cNvSpPr>
          <p:nvPr>
            <p:ph type="body" sz="half" idx="1"/>
          </p:nvPr>
        </p:nvSpPr>
        <p:spPr/>
        <p:txBody>
          <a:bodyPr/>
          <a:lstStyle/>
          <a:p>
            <a:pPr>
              <a:lnSpc>
                <a:spcPct val="90000"/>
              </a:lnSpc>
            </a:pPr>
            <a:r>
              <a:rPr lang="en-US" sz="2400" u="sng"/>
              <a:t>Hydration-</a:t>
            </a:r>
            <a:r>
              <a:rPr lang="en-US" sz="2400"/>
              <a:t> seeds need to absorb water to initiate the germination process.</a:t>
            </a:r>
          </a:p>
          <a:p>
            <a:pPr>
              <a:lnSpc>
                <a:spcPct val="90000"/>
              </a:lnSpc>
            </a:pPr>
            <a:r>
              <a:rPr lang="en-US" sz="2400" u="sng"/>
              <a:t>Temperature/pH</a:t>
            </a:r>
            <a:r>
              <a:rPr lang="en-US" sz="2400"/>
              <a:t>- optimum temperature and pH ranges contribute to the probability of germination.</a:t>
            </a:r>
          </a:p>
          <a:p>
            <a:pPr>
              <a:lnSpc>
                <a:spcPct val="90000"/>
              </a:lnSpc>
            </a:pPr>
            <a:r>
              <a:rPr lang="en-US" sz="2400"/>
              <a:t>Note: Light requirements (or the lack of light) vary among seeds, and are difficult to generalize.</a:t>
            </a:r>
          </a:p>
          <a:p>
            <a:pPr>
              <a:lnSpc>
                <a:spcPct val="90000"/>
              </a:lnSpc>
            </a:pPr>
            <a:endParaRPr lang="en-US" sz="2400"/>
          </a:p>
        </p:txBody>
      </p:sp>
      <p:pic>
        <p:nvPicPr>
          <p:cNvPr id="588804" name="Picture 4" descr="seedli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1752600"/>
            <a:ext cx="3784600" cy="4530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1B47D68-DB39-4657-A78F-E96E6F341027}" type="slidenum">
              <a:rPr lang="en-US"/>
              <a:pPr/>
              <a:t>56</a:t>
            </a:fld>
            <a:endParaRPr lang="en-US"/>
          </a:p>
        </p:txBody>
      </p:sp>
      <p:sp>
        <p:nvSpPr>
          <p:cNvPr id="587778" name="Rectangle 2"/>
          <p:cNvSpPr>
            <a:spLocks noGrp="1" noChangeArrowheads="1"/>
          </p:cNvSpPr>
          <p:nvPr>
            <p:ph type="title"/>
          </p:nvPr>
        </p:nvSpPr>
        <p:spPr/>
        <p:txBody>
          <a:bodyPr/>
          <a:lstStyle/>
          <a:p>
            <a:r>
              <a:rPr lang="en-US" sz="3200"/>
              <a:t>9.3.5 Outline the metabolic processes of germination in a typical starchy seed.</a:t>
            </a:r>
          </a:p>
        </p:txBody>
      </p:sp>
      <p:sp>
        <p:nvSpPr>
          <p:cNvPr id="587779" name="Rectangle 3"/>
          <p:cNvSpPr>
            <a:spLocks noGrp="1" noChangeArrowheads="1"/>
          </p:cNvSpPr>
          <p:nvPr>
            <p:ph type="body" sz="half" idx="1"/>
          </p:nvPr>
        </p:nvSpPr>
        <p:spPr/>
        <p:txBody>
          <a:bodyPr/>
          <a:lstStyle/>
          <a:p>
            <a:r>
              <a:rPr lang="en-US" sz="2400"/>
              <a:t>Absorption of water precedes the formation of gibberellin in the cotyledon. This stimulates the production of amylase, which catalyses the breakdown of starch to maltose. This subsequently diffuses to the embryo for energy production and growth.</a:t>
            </a:r>
          </a:p>
        </p:txBody>
      </p:sp>
      <p:pic>
        <p:nvPicPr>
          <p:cNvPr id="587781" name="Picture 5" descr="Ceratozamia%20see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676400"/>
            <a:ext cx="2590800" cy="447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FAB15E21-C962-4F90-BA1D-BC6467B7F9B4}" type="slidenum">
              <a:rPr lang="en-US"/>
              <a:pPr/>
              <a:t>57</a:t>
            </a:fld>
            <a:endParaRPr lang="en-US"/>
          </a:p>
        </p:txBody>
      </p:sp>
      <p:sp>
        <p:nvSpPr>
          <p:cNvPr id="778242" name="Rectangle 2"/>
          <p:cNvSpPr>
            <a:spLocks noGrp="1" noChangeArrowheads="1"/>
          </p:cNvSpPr>
          <p:nvPr>
            <p:ph type="title"/>
          </p:nvPr>
        </p:nvSpPr>
        <p:spPr>
          <a:xfrm>
            <a:off x="914400" y="152400"/>
            <a:ext cx="7772400" cy="1143000"/>
          </a:xfrm>
        </p:spPr>
        <p:txBody>
          <a:bodyPr/>
          <a:lstStyle/>
          <a:p>
            <a:r>
              <a:rPr lang="en-US" sz="3200"/>
              <a:t>9.3.6 Explain how flowering is controlled in long-day and short-day plants, including the role of phytochrome.</a:t>
            </a:r>
          </a:p>
        </p:txBody>
      </p:sp>
      <p:sp>
        <p:nvSpPr>
          <p:cNvPr id="778243" name="Rectangle 3"/>
          <p:cNvSpPr>
            <a:spLocks noGrp="1" noChangeArrowheads="1"/>
          </p:cNvSpPr>
          <p:nvPr>
            <p:ph type="body" sz="half" idx="1"/>
          </p:nvPr>
        </p:nvSpPr>
        <p:spPr/>
        <p:txBody>
          <a:bodyPr/>
          <a:lstStyle/>
          <a:p>
            <a:pPr>
              <a:lnSpc>
                <a:spcPct val="90000"/>
              </a:lnSpc>
            </a:pPr>
            <a:r>
              <a:rPr lang="en-US" sz="2000" u="sng"/>
              <a:t>Phytochrome-</a:t>
            </a:r>
            <a:r>
              <a:rPr lang="en-US" sz="2000"/>
              <a:t> a plant protein which detects the length of daylight, and in turn, can trigger flowering based seasonal changes of light.</a:t>
            </a:r>
          </a:p>
          <a:p>
            <a:pPr>
              <a:lnSpc>
                <a:spcPct val="90000"/>
              </a:lnSpc>
              <a:buFont typeface="Wingdings" pitchFamily="2" charset="2"/>
              <a:buNone/>
            </a:pPr>
            <a:endParaRPr lang="en-US" sz="2000"/>
          </a:p>
          <a:p>
            <a:pPr>
              <a:lnSpc>
                <a:spcPct val="90000"/>
              </a:lnSpc>
            </a:pPr>
            <a:r>
              <a:rPr lang="en-US" sz="2000" u="sng"/>
              <a:t>Long Day Plant-</a:t>
            </a:r>
            <a:r>
              <a:rPr lang="en-US" sz="2000"/>
              <a:t> will not flower unless daylight hours extend past a certain number of hours.</a:t>
            </a:r>
          </a:p>
          <a:p>
            <a:pPr>
              <a:lnSpc>
                <a:spcPct val="90000"/>
              </a:lnSpc>
              <a:buFont typeface="Wingdings" pitchFamily="2" charset="2"/>
              <a:buNone/>
            </a:pPr>
            <a:endParaRPr lang="en-US" sz="2000"/>
          </a:p>
          <a:p>
            <a:pPr>
              <a:lnSpc>
                <a:spcPct val="90000"/>
              </a:lnSpc>
            </a:pPr>
            <a:r>
              <a:rPr lang="en-US" sz="2000" u="sng"/>
              <a:t>Short Day Plant-</a:t>
            </a:r>
            <a:r>
              <a:rPr lang="en-US" sz="2000"/>
              <a:t> will not flower unless daylight hours are capped below a certain minium.</a:t>
            </a:r>
          </a:p>
        </p:txBody>
      </p:sp>
      <p:pic>
        <p:nvPicPr>
          <p:cNvPr id="778245" name="Picture 5" descr="[image] "/>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64150" y="2036763"/>
            <a:ext cx="3035300" cy="3657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58D1EE43-9C1E-48E5-8EB6-C605FE400FAB}" type="slidenum">
              <a:rPr lang="en-US"/>
              <a:pPr/>
              <a:t>58</a:t>
            </a:fld>
            <a:endParaRPr lang="en-US"/>
          </a:p>
        </p:txBody>
      </p:sp>
      <p:sp>
        <p:nvSpPr>
          <p:cNvPr id="481282" name="Rectangle 2"/>
          <p:cNvSpPr>
            <a:spLocks noGrp="1" noChangeArrowheads="1"/>
          </p:cNvSpPr>
          <p:nvPr>
            <p:ph type="ctrTitle"/>
          </p:nvPr>
        </p:nvSpPr>
        <p:spPr/>
        <p:txBody>
          <a:bodyPr/>
          <a:lstStyle/>
          <a:p>
            <a:r>
              <a:rPr lang="en-US" i="1"/>
              <a:t>Unit 10: Genetics</a:t>
            </a:r>
          </a:p>
        </p:txBody>
      </p:sp>
      <p:sp>
        <p:nvSpPr>
          <p:cNvPr id="481283" name="Rectangle 3"/>
          <p:cNvSpPr>
            <a:spLocks noGrp="1" noChangeArrowheads="1"/>
          </p:cNvSpPr>
          <p:nvPr>
            <p:ph type="subTitle" idx="1"/>
          </p:nvPr>
        </p:nvSpPr>
        <p:spPr/>
        <p:txBody>
          <a:bodyPr/>
          <a:lstStyle/>
          <a:p>
            <a:pPr algn="l"/>
            <a:r>
              <a:rPr lang="en-US" sz="4000"/>
              <a:t>Lesson 10.1 Meiosis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fld id="{C78DB320-F17C-4260-86E8-10979D6FB4DF}" type="slidenum">
              <a:rPr lang="en-US"/>
              <a:pPr/>
              <a:t>59</a:t>
            </a:fld>
            <a:endParaRPr lang="en-US"/>
          </a:p>
        </p:txBody>
      </p:sp>
      <p:sp>
        <p:nvSpPr>
          <p:cNvPr id="482306" name="Rectangle 2"/>
          <p:cNvSpPr>
            <a:spLocks noGrp="1" noChangeArrowheads="1"/>
          </p:cNvSpPr>
          <p:nvPr>
            <p:ph type="title"/>
          </p:nvPr>
        </p:nvSpPr>
        <p:spPr/>
        <p:txBody>
          <a:bodyPr/>
          <a:lstStyle/>
          <a:p>
            <a:r>
              <a:rPr lang="en-US" sz="3200"/>
              <a:t>10.1.1a Describe the behavior of chromosomes in the phases of meiosis.</a:t>
            </a:r>
          </a:p>
        </p:txBody>
      </p:sp>
      <p:pic>
        <p:nvPicPr>
          <p:cNvPr id="482307" name="Picture 3" descr="meiosis"/>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19600" t="17999" r="65866" b="64038"/>
          <a:stretch>
            <a:fillRect/>
          </a:stretch>
        </p:blipFill>
        <p:spPr>
          <a:xfrm>
            <a:off x="5483225" y="1985963"/>
            <a:ext cx="3117850" cy="2932112"/>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2308" name="Rectangle 4"/>
          <p:cNvSpPr>
            <a:spLocks noGrp="1" noChangeArrowheads="1"/>
          </p:cNvSpPr>
          <p:nvPr>
            <p:ph type="body" idx="4294967295"/>
          </p:nvPr>
        </p:nvSpPr>
        <p:spPr>
          <a:xfrm>
            <a:off x="914400" y="1600200"/>
            <a:ext cx="4114800" cy="4267200"/>
          </a:xfrm>
        </p:spPr>
        <p:txBody>
          <a:bodyPr/>
          <a:lstStyle/>
          <a:p>
            <a:r>
              <a:rPr lang="en-US" sz="2400" u="sng"/>
              <a:t>Prophase I-</a:t>
            </a:r>
            <a:r>
              <a:rPr lang="en-US" sz="2400"/>
              <a:t> chromosomes start to supercoil.  Homologous chromosomes pair up during synapsis. </a:t>
            </a:r>
          </a:p>
          <a:p>
            <a:pPr>
              <a:buFont typeface="Wingdings" pitchFamily="2" charset="2"/>
              <a:buNone/>
            </a:pPr>
            <a:endParaRPr lang="en-US" sz="2400"/>
          </a:p>
          <a:p>
            <a:r>
              <a:rPr lang="en-US" sz="2400" u="sng"/>
              <a:t>Crossing over</a:t>
            </a:r>
            <a:r>
              <a:rPr lang="en-US" sz="2400"/>
              <a:t> can occur at this stage at the </a:t>
            </a:r>
            <a:r>
              <a:rPr lang="en-US" sz="2400" u="sng"/>
              <a:t>chiasmata</a:t>
            </a:r>
            <a:r>
              <a:rPr lang="en-US" sz="2400"/>
              <a:t>.</a:t>
            </a:r>
          </a:p>
        </p:txBody>
      </p:sp>
      <p:pic>
        <p:nvPicPr>
          <p:cNvPr id="482309" name="Picture 5" descr="774px-Morgan_crossover_1">
            <a:hlinkClick r:id="rId3"/>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l="9972" t="24419" r="75023" b="24419"/>
          <a:stretch>
            <a:fillRect/>
          </a:stretch>
        </p:blipFill>
        <p:spPr>
          <a:xfrm>
            <a:off x="4800600" y="4267200"/>
            <a:ext cx="519113" cy="22860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82310" name="Picture 6" descr="774px-Morgan_crossover_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81995" t="26744" r="1500" b="24419"/>
          <a:stretch>
            <a:fillRect/>
          </a:stretch>
        </p:blipFill>
        <p:spPr bwMode="auto">
          <a:xfrm>
            <a:off x="4038600" y="4343400"/>
            <a:ext cx="588963"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6314CFEA-E95F-48A0-9053-04B9CF7EA4FB}" type="slidenum">
              <a:rPr lang="en-US"/>
              <a:pPr/>
              <a:t>6</a:t>
            </a:fld>
            <a:endParaRPr lang="en-US"/>
          </a:p>
        </p:txBody>
      </p:sp>
      <p:sp>
        <p:nvSpPr>
          <p:cNvPr id="453634" name="Rectangle 2"/>
          <p:cNvSpPr>
            <a:spLocks noGrp="1" noChangeArrowheads="1"/>
          </p:cNvSpPr>
          <p:nvPr>
            <p:ph type="ctrTitle"/>
          </p:nvPr>
        </p:nvSpPr>
        <p:spPr/>
        <p:txBody>
          <a:bodyPr/>
          <a:lstStyle/>
          <a:p>
            <a:r>
              <a:rPr lang="en-US" i="1"/>
              <a:t>Unit 7: Nucleic Acids and Proteins</a:t>
            </a:r>
          </a:p>
        </p:txBody>
      </p:sp>
      <p:sp>
        <p:nvSpPr>
          <p:cNvPr id="453635" name="Rectangle 3"/>
          <p:cNvSpPr>
            <a:spLocks noGrp="1" noChangeArrowheads="1"/>
          </p:cNvSpPr>
          <p:nvPr>
            <p:ph type="subTitle" idx="1"/>
          </p:nvPr>
        </p:nvSpPr>
        <p:spPr/>
        <p:txBody>
          <a:bodyPr/>
          <a:lstStyle/>
          <a:p>
            <a:pPr algn="l"/>
            <a:r>
              <a:rPr lang="en-US" sz="4000"/>
              <a:t>Lesson 7.6 Enzymes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98371444-466A-4AD9-A230-F10FD9B85DFB}" type="slidenum">
              <a:rPr lang="en-US"/>
              <a:pPr/>
              <a:t>60</a:t>
            </a:fld>
            <a:endParaRPr lang="en-US"/>
          </a:p>
        </p:txBody>
      </p:sp>
      <p:sp>
        <p:nvSpPr>
          <p:cNvPr id="483330" name="Rectangle 2"/>
          <p:cNvSpPr>
            <a:spLocks noGrp="1" noChangeArrowheads="1"/>
          </p:cNvSpPr>
          <p:nvPr>
            <p:ph type="title"/>
          </p:nvPr>
        </p:nvSpPr>
        <p:spPr/>
        <p:txBody>
          <a:bodyPr/>
          <a:lstStyle/>
          <a:p>
            <a:r>
              <a:rPr lang="en-US" sz="3200"/>
              <a:t>10.1.1b Describe the behavior of chromosomes in the phases of meiosis.</a:t>
            </a:r>
          </a:p>
        </p:txBody>
      </p:sp>
      <p:sp>
        <p:nvSpPr>
          <p:cNvPr id="483331" name="Rectangle 3"/>
          <p:cNvSpPr>
            <a:spLocks noGrp="1" noChangeArrowheads="1"/>
          </p:cNvSpPr>
          <p:nvPr>
            <p:ph type="body" idx="4294967295"/>
          </p:nvPr>
        </p:nvSpPr>
        <p:spPr>
          <a:xfrm>
            <a:off x="914400" y="1600200"/>
            <a:ext cx="4114800" cy="4267200"/>
          </a:xfrm>
        </p:spPr>
        <p:txBody>
          <a:bodyPr/>
          <a:lstStyle/>
          <a:p>
            <a:r>
              <a:rPr lang="en-US" sz="2400" u="sng"/>
              <a:t>Metaphase I-</a:t>
            </a:r>
            <a:r>
              <a:rPr lang="en-US" sz="2400"/>
              <a:t> homologous chromosomes line up along the equatorial plane.</a:t>
            </a:r>
          </a:p>
        </p:txBody>
      </p:sp>
      <p:pic>
        <p:nvPicPr>
          <p:cNvPr id="483332"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6934" t="17999" r="49600" b="64038"/>
          <a:stretch>
            <a:fillRect/>
          </a:stretch>
        </p:blipFill>
        <p:spPr>
          <a:xfrm>
            <a:off x="5486400" y="1905000"/>
            <a:ext cx="2927350" cy="30797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1856C756-7236-4ED1-B4D6-ACACC218F1F2}" type="slidenum">
              <a:rPr lang="en-US"/>
              <a:pPr/>
              <a:t>61</a:t>
            </a:fld>
            <a:endParaRPr lang="en-US"/>
          </a:p>
        </p:txBody>
      </p:sp>
      <p:sp>
        <p:nvSpPr>
          <p:cNvPr id="484354" name="Rectangle 2"/>
          <p:cNvSpPr>
            <a:spLocks noGrp="1" noChangeArrowheads="1"/>
          </p:cNvSpPr>
          <p:nvPr>
            <p:ph type="title"/>
          </p:nvPr>
        </p:nvSpPr>
        <p:spPr/>
        <p:txBody>
          <a:bodyPr/>
          <a:lstStyle/>
          <a:p>
            <a:r>
              <a:rPr lang="en-US" sz="3200"/>
              <a:t>10.1.1c Describe the behavior of chromosomes in the phases of meiosis.</a:t>
            </a:r>
          </a:p>
        </p:txBody>
      </p:sp>
      <p:sp>
        <p:nvSpPr>
          <p:cNvPr id="484355" name="Rectangle 3"/>
          <p:cNvSpPr>
            <a:spLocks noGrp="1" noChangeArrowheads="1"/>
          </p:cNvSpPr>
          <p:nvPr>
            <p:ph type="body" idx="4294967295"/>
          </p:nvPr>
        </p:nvSpPr>
        <p:spPr>
          <a:xfrm>
            <a:off x="914400" y="1600200"/>
            <a:ext cx="4114800" cy="4267200"/>
          </a:xfrm>
        </p:spPr>
        <p:txBody>
          <a:bodyPr/>
          <a:lstStyle/>
          <a:p>
            <a:r>
              <a:rPr lang="en-US" sz="2400" u="sng"/>
              <a:t>Anaphase I-</a:t>
            </a:r>
            <a:r>
              <a:rPr lang="en-US" sz="2400"/>
              <a:t> homologous chromosomes separate, and move toward opposite poles.</a:t>
            </a:r>
          </a:p>
          <a:p>
            <a:endParaRPr lang="en-US" sz="2400"/>
          </a:p>
          <a:p>
            <a:r>
              <a:rPr lang="en-US" sz="2400"/>
              <a:t>(Note: there is no uncoupling of centromeres, as chromatids are still attached to each other.)</a:t>
            </a:r>
          </a:p>
        </p:txBody>
      </p:sp>
      <p:pic>
        <p:nvPicPr>
          <p:cNvPr id="484356"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4266" t="17999" r="32266" b="64038"/>
          <a:stretch>
            <a:fillRect/>
          </a:stretch>
        </p:blipFill>
        <p:spPr>
          <a:xfrm>
            <a:off x="5721350" y="2136775"/>
            <a:ext cx="2625725" cy="2665413"/>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CF34DDBB-52BF-444C-8C4A-8BBF2F707A14}" type="slidenum">
              <a:rPr lang="en-US"/>
              <a:pPr/>
              <a:t>62</a:t>
            </a:fld>
            <a:endParaRPr lang="en-US"/>
          </a:p>
        </p:txBody>
      </p:sp>
      <p:sp>
        <p:nvSpPr>
          <p:cNvPr id="485378" name="Rectangle 2"/>
          <p:cNvSpPr>
            <a:spLocks noGrp="1" noChangeArrowheads="1"/>
          </p:cNvSpPr>
          <p:nvPr>
            <p:ph type="title"/>
          </p:nvPr>
        </p:nvSpPr>
        <p:spPr/>
        <p:txBody>
          <a:bodyPr/>
          <a:lstStyle/>
          <a:p>
            <a:r>
              <a:rPr lang="en-US" sz="3200"/>
              <a:t>10.1.1d Describe the behavior of chromosomes in the phases of meiosis.</a:t>
            </a:r>
          </a:p>
        </p:txBody>
      </p:sp>
      <p:sp>
        <p:nvSpPr>
          <p:cNvPr id="485379" name="Rectangle 3"/>
          <p:cNvSpPr>
            <a:spLocks noGrp="1" noChangeArrowheads="1"/>
          </p:cNvSpPr>
          <p:nvPr>
            <p:ph type="body" idx="4294967295"/>
          </p:nvPr>
        </p:nvSpPr>
        <p:spPr>
          <a:xfrm>
            <a:off x="914400" y="1600200"/>
            <a:ext cx="4114800" cy="4267200"/>
          </a:xfrm>
        </p:spPr>
        <p:txBody>
          <a:bodyPr/>
          <a:lstStyle/>
          <a:p>
            <a:r>
              <a:rPr lang="en-US" sz="2400" u="sng"/>
              <a:t>Telophase I-</a:t>
            </a:r>
            <a:r>
              <a:rPr lang="en-US" sz="2400"/>
              <a:t> chromosomes arrive at poles. Spindle microtubules disappear. Cytokinesis follows, resulting in two separate cells.</a:t>
            </a:r>
          </a:p>
        </p:txBody>
      </p:sp>
      <p:pic>
        <p:nvPicPr>
          <p:cNvPr id="485380"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73334" t="11769" r="12399" b="63000"/>
          <a:stretch>
            <a:fillRect/>
          </a:stretch>
        </p:blipFill>
        <p:spPr>
          <a:xfrm>
            <a:off x="5486400" y="1905000"/>
            <a:ext cx="2127250" cy="2895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9D94FAF4-C65E-4038-99C9-0631E46B9002}" type="slidenum">
              <a:rPr lang="en-US"/>
              <a:pPr/>
              <a:t>63</a:t>
            </a:fld>
            <a:endParaRPr lang="en-US"/>
          </a:p>
        </p:txBody>
      </p:sp>
      <p:sp>
        <p:nvSpPr>
          <p:cNvPr id="486402" name="Rectangle 2"/>
          <p:cNvSpPr>
            <a:spLocks noGrp="1" noChangeArrowheads="1"/>
          </p:cNvSpPr>
          <p:nvPr>
            <p:ph type="title"/>
          </p:nvPr>
        </p:nvSpPr>
        <p:spPr/>
        <p:txBody>
          <a:bodyPr/>
          <a:lstStyle/>
          <a:p>
            <a:r>
              <a:rPr lang="en-US" sz="3200"/>
              <a:t>10.1.1e Describe the behavior of chromosomes in the phases of meiosis.</a:t>
            </a:r>
          </a:p>
        </p:txBody>
      </p:sp>
      <p:sp>
        <p:nvSpPr>
          <p:cNvPr id="486403" name="Rectangle 3"/>
          <p:cNvSpPr>
            <a:spLocks noGrp="1" noChangeArrowheads="1"/>
          </p:cNvSpPr>
          <p:nvPr>
            <p:ph type="body" idx="4294967295"/>
          </p:nvPr>
        </p:nvSpPr>
        <p:spPr>
          <a:xfrm>
            <a:off x="914400" y="1600200"/>
            <a:ext cx="4114800" cy="4267200"/>
          </a:xfrm>
        </p:spPr>
        <p:txBody>
          <a:bodyPr/>
          <a:lstStyle/>
          <a:p>
            <a:r>
              <a:rPr lang="en-US" sz="2400" u="sng"/>
              <a:t>Prophase II-</a:t>
            </a:r>
            <a:r>
              <a:rPr lang="en-US" sz="2400"/>
              <a:t> new spindle microtubules attach to the centromeres.</a:t>
            </a:r>
          </a:p>
        </p:txBody>
      </p:sp>
      <p:pic>
        <p:nvPicPr>
          <p:cNvPr id="486404"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2399" t="43788" r="74667" b="19211"/>
          <a:stretch>
            <a:fillRect/>
          </a:stretch>
        </p:blipFill>
        <p:spPr>
          <a:xfrm>
            <a:off x="5937250" y="1911350"/>
            <a:ext cx="1936750" cy="4267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572935F6-1C60-4380-93C4-2B50776B18EB}" type="slidenum">
              <a:rPr lang="en-US"/>
              <a:pPr/>
              <a:t>64</a:t>
            </a:fld>
            <a:endParaRPr lang="en-US"/>
          </a:p>
        </p:txBody>
      </p:sp>
      <p:sp>
        <p:nvSpPr>
          <p:cNvPr id="487426" name="Rectangle 2"/>
          <p:cNvSpPr>
            <a:spLocks noGrp="1" noChangeArrowheads="1"/>
          </p:cNvSpPr>
          <p:nvPr>
            <p:ph type="title"/>
          </p:nvPr>
        </p:nvSpPr>
        <p:spPr/>
        <p:txBody>
          <a:bodyPr/>
          <a:lstStyle/>
          <a:p>
            <a:r>
              <a:rPr lang="en-US" sz="3200"/>
              <a:t>10.1.1f Describe the behavior of chromosomes in the phases of meiosis.</a:t>
            </a:r>
          </a:p>
        </p:txBody>
      </p:sp>
      <p:sp>
        <p:nvSpPr>
          <p:cNvPr id="487427" name="Rectangle 3"/>
          <p:cNvSpPr>
            <a:spLocks noGrp="1" noChangeArrowheads="1"/>
          </p:cNvSpPr>
          <p:nvPr>
            <p:ph type="body" idx="4294967295"/>
          </p:nvPr>
        </p:nvSpPr>
        <p:spPr>
          <a:xfrm>
            <a:off x="914400" y="1600200"/>
            <a:ext cx="4114800" cy="4267200"/>
          </a:xfrm>
        </p:spPr>
        <p:txBody>
          <a:bodyPr/>
          <a:lstStyle/>
          <a:p>
            <a:r>
              <a:rPr lang="en-US" sz="2400" u="sng"/>
              <a:t>Metaphase II-</a:t>
            </a:r>
            <a:r>
              <a:rPr lang="en-US" sz="2400"/>
              <a:t> chromosomes line up along the equatorial plane.</a:t>
            </a:r>
          </a:p>
        </p:txBody>
      </p:sp>
      <p:pic>
        <p:nvPicPr>
          <p:cNvPr id="487428"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7333" t="43788" r="60400" b="17654"/>
          <a:stretch>
            <a:fillRect/>
          </a:stretch>
        </p:blipFill>
        <p:spPr>
          <a:xfrm>
            <a:off x="5951538" y="1835150"/>
            <a:ext cx="1631950" cy="39497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02FE05BE-9FB5-4AF7-8D40-07BB5EF61861}" type="slidenum">
              <a:rPr lang="en-US"/>
              <a:pPr/>
              <a:t>65</a:t>
            </a:fld>
            <a:endParaRPr lang="en-US"/>
          </a:p>
        </p:txBody>
      </p:sp>
      <p:sp>
        <p:nvSpPr>
          <p:cNvPr id="488450" name="Rectangle 2"/>
          <p:cNvSpPr>
            <a:spLocks noGrp="1" noChangeArrowheads="1"/>
          </p:cNvSpPr>
          <p:nvPr>
            <p:ph type="title"/>
          </p:nvPr>
        </p:nvSpPr>
        <p:spPr/>
        <p:txBody>
          <a:bodyPr/>
          <a:lstStyle/>
          <a:p>
            <a:r>
              <a:rPr lang="en-US" sz="3200"/>
              <a:t>10.1.1g Describe the behavior of chromosomes in the phases of meiosis.</a:t>
            </a:r>
          </a:p>
        </p:txBody>
      </p:sp>
      <p:sp>
        <p:nvSpPr>
          <p:cNvPr id="488451" name="Rectangle 3"/>
          <p:cNvSpPr>
            <a:spLocks noGrp="1" noChangeArrowheads="1"/>
          </p:cNvSpPr>
          <p:nvPr>
            <p:ph type="body" idx="4294967295"/>
          </p:nvPr>
        </p:nvSpPr>
        <p:spPr>
          <a:xfrm>
            <a:off x="914400" y="1600200"/>
            <a:ext cx="4114800" cy="4267200"/>
          </a:xfrm>
        </p:spPr>
        <p:txBody>
          <a:bodyPr/>
          <a:lstStyle/>
          <a:p>
            <a:r>
              <a:rPr lang="en-US" sz="2400" u="sng"/>
              <a:t>Anaphase II-</a:t>
            </a:r>
            <a:r>
              <a:rPr lang="en-US" sz="2400"/>
              <a:t> chromosomes separate and move toward opposite poles.</a:t>
            </a:r>
          </a:p>
        </p:txBody>
      </p:sp>
      <p:pic>
        <p:nvPicPr>
          <p:cNvPr id="488452"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42667" t="42058" r="46133" b="20943"/>
          <a:stretch>
            <a:fillRect/>
          </a:stretch>
        </p:blipFill>
        <p:spPr>
          <a:xfrm>
            <a:off x="6026150" y="1830388"/>
            <a:ext cx="1708150" cy="43434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A71D0D03-D782-43CA-A25C-5315E02198C8}" type="slidenum">
              <a:rPr lang="en-US"/>
              <a:pPr/>
              <a:t>66</a:t>
            </a:fld>
            <a:endParaRPr lang="en-US"/>
          </a:p>
        </p:txBody>
      </p:sp>
      <p:sp>
        <p:nvSpPr>
          <p:cNvPr id="489474" name="Rectangle 2"/>
          <p:cNvSpPr>
            <a:spLocks noGrp="1" noChangeArrowheads="1"/>
          </p:cNvSpPr>
          <p:nvPr>
            <p:ph type="title"/>
          </p:nvPr>
        </p:nvSpPr>
        <p:spPr/>
        <p:txBody>
          <a:bodyPr/>
          <a:lstStyle/>
          <a:p>
            <a:r>
              <a:rPr lang="en-US" sz="3200"/>
              <a:t>10.1.1h Describe the behavior of chromosomes in the phases of meiosis.</a:t>
            </a:r>
          </a:p>
        </p:txBody>
      </p:sp>
      <p:sp>
        <p:nvSpPr>
          <p:cNvPr id="489475" name="Rectangle 3"/>
          <p:cNvSpPr>
            <a:spLocks noGrp="1" noChangeArrowheads="1"/>
          </p:cNvSpPr>
          <p:nvPr>
            <p:ph type="body" idx="4294967295"/>
          </p:nvPr>
        </p:nvSpPr>
        <p:spPr>
          <a:xfrm>
            <a:off x="914400" y="1600200"/>
            <a:ext cx="4114800" cy="4267200"/>
          </a:xfrm>
        </p:spPr>
        <p:txBody>
          <a:bodyPr/>
          <a:lstStyle/>
          <a:p>
            <a:r>
              <a:rPr lang="en-US" sz="2400" u="sng"/>
              <a:t>Telophase II-</a:t>
            </a:r>
            <a:r>
              <a:rPr lang="en-US" sz="2400"/>
              <a:t> spindle microtubules disappear. Nuclear membrane reforms. Chromosomes relax into chromatin.</a:t>
            </a:r>
          </a:p>
        </p:txBody>
      </p:sp>
      <p:pic>
        <p:nvPicPr>
          <p:cNvPr id="489476" name="Picture 4" descr="meios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57066" t="45346" r="24800" b="20943"/>
          <a:stretch>
            <a:fillRect/>
          </a:stretch>
        </p:blipFill>
        <p:spPr>
          <a:xfrm>
            <a:off x="5494338" y="1898650"/>
            <a:ext cx="2506662" cy="3589338"/>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1684870E-A9BA-4253-AE93-0336F6CEBBAA}" type="slidenum">
              <a:rPr lang="en-US"/>
              <a:pPr/>
              <a:t>67</a:t>
            </a:fld>
            <a:endParaRPr lang="en-US"/>
          </a:p>
        </p:txBody>
      </p:sp>
      <p:sp>
        <p:nvSpPr>
          <p:cNvPr id="490498" name="Rectangle 2"/>
          <p:cNvSpPr>
            <a:spLocks noGrp="1" noChangeArrowheads="1"/>
          </p:cNvSpPr>
          <p:nvPr>
            <p:ph type="title"/>
          </p:nvPr>
        </p:nvSpPr>
        <p:spPr/>
        <p:txBody>
          <a:bodyPr/>
          <a:lstStyle/>
          <a:p>
            <a:r>
              <a:rPr lang="en-US" sz="3200"/>
              <a:t>10.1.2 Outline the formation of chiasmata in the process of crossing over.</a:t>
            </a:r>
          </a:p>
        </p:txBody>
      </p:sp>
      <p:pic>
        <p:nvPicPr>
          <p:cNvPr id="490499" name="Picture 3" descr="crossing_ove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343400" y="1905000"/>
            <a:ext cx="3951288" cy="4283075"/>
          </a:xfrm>
          <a:ln>
            <a:solidFill>
              <a:schemeClr val="tx1"/>
            </a:solidFill>
            <a:miter lim="800000"/>
            <a:headEnd/>
            <a:tailEnd/>
          </a:ln>
        </p:spPr>
      </p:pic>
      <p:sp>
        <p:nvSpPr>
          <p:cNvPr id="490500" name="Rectangle 4"/>
          <p:cNvSpPr>
            <a:spLocks noGrp="1" noChangeArrowheads="1"/>
          </p:cNvSpPr>
          <p:nvPr>
            <p:ph type="body" idx="4294967295"/>
          </p:nvPr>
        </p:nvSpPr>
        <p:spPr>
          <a:xfrm>
            <a:off x="533400" y="1600200"/>
            <a:ext cx="3657600" cy="4419600"/>
          </a:xfrm>
        </p:spPr>
        <p:txBody>
          <a:bodyPr/>
          <a:lstStyle/>
          <a:p>
            <a:r>
              <a:rPr lang="en-US" sz="2400" u="sng"/>
              <a:t>Crossing over</a:t>
            </a:r>
            <a:r>
              <a:rPr lang="en-US" sz="2400"/>
              <a:t> occurs when homologous chromosomes bend around each other.  The crossing point is called the </a:t>
            </a:r>
            <a:r>
              <a:rPr lang="en-US" sz="2400" u="sng"/>
              <a:t>chiasmata</a:t>
            </a:r>
            <a:r>
              <a:rPr lang="en-US" sz="2400"/>
              <a:t>. The result is that potions of each chromosome are interchanged.</a:t>
            </a:r>
          </a:p>
          <a:p>
            <a:endParaRPr lang="en-US" sz="2400"/>
          </a:p>
          <a:p>
            <a:r>
              <a:rPr lang="en-US" sz="2400"/>
              <a:t>Pictured: double crossing over.</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9E5396A7-2B6D-4C0C-9405-6B8FAF7B9638}" type="slidenum">
              <a:rPr lang="en-US"/>
              <a:pPr/>
              <a:t>68</a:t>
            </a:fld>
            <a:endParaRPr lang="en-US"/>
          </a:p>
        </p:txBody>
      </p:sp>
      <p:sp>
        <p:nvSpPr>
          <p:cNvPr id="491522" name="Rectangle 2"/>
          <p:cNvSpPr>
            <a:spLocks noGrp="1" noChangeArrowheads="1"/>
          </p:cNvSpPr>
          <p:nvPr>
            <p:ph type="title"/>
          </p:nvPr>
        </p:nvSpPr>
        <p:spPr>
          <a:xfrm>
            <a:off x="914400" y="152400"/>
            <a:ext cx="7772400" cy="1143000"/>
          </a:xfrm>
        </p:spPr>
        <p:txBody>
          <a:bodyPr/>
          <a:lstStyle/>
          <a:p>
            <a:r>
              <a:rPr lang="en-US" sz="3200"/>
              <a:t>10.1.3 Explain how meiosis results in an effectively infinite genetic variety in gametes.</a:t>
            </a:r>
          </a:p>
        </p:txBody>
      </p:sp>
      <p:sp>
        <p:nvSpPr>
          <p:cNvPr id="491523" name="Rectangle 3"/>
          <p:cNvSpPr>
            <a:spLocks noGrp="1" noChangeArrowheads="1"/>
          </p:cNvSpPr>
          <p:nvPr>
            <p:ph type="body" idx="1"/>
          </p:nvPr>
        </p:nvSpPr>
        <p:spPr/>
        <p:txBody>
          <a:bodyPr/>
          <a:lstStyle/>
          <a:p>
            <a:r>
              <a:rPr lang="en-US" sz="2400" u="sng"/>
              <a:t>Crossing over in prophase I-</a:t>
            </a:r>
            <a:r>
              <a:rPr lang="en-US" sz="2400"/>
              <a:t> Since crossing over can occur at any point along the chromosome, there is unlimited potential for genetic variety when it occurs.</a:t>
            </a:r>
          </a:p>
          <a:p>
            <a:pPr>
              <a:buFont typeface="Wingdings" pitchFamily="2" charset="2"/>
              <a:buNone/>
            </a:pPr>
            <a:endParaRPr lang="en-US" sz="2400"/>
          </a:p>
          <a:p>
            <a:r>
              <a:rPr lang="en-US" sz="2400" u="sng"/>
              <a:t>Random orientation in metaphase 1-</a:t>
            </a:r>
            <a:r>
              <a:rPr lang="en-US" sz="2400"/>
              <a:t> Homologous chromosomes line up along the equatorial plane independently of each other, eg. If chromosome 1 from the mother is on the left, chromosome two on the left is not necessarily also from the mother.</a:t>
            </a:r>
          </a:p>
          <a:p>
            <a:pPr>
              <a:buFont typeface="Wingdings" pitchFamily="2" charset="2"/>
              <a:buNone/>
            </a:pPr>
            <a:endParaRPr lang="en-US" sz="2400"/>
          </a:p>
          <a:p>
            <a:r>
              <a:rPr lang="en-US" sz="2400"/>
              <a:t>Without crossing over, the number of different gametes able to be produced, is 2</a:t>
            </a:r>
            <a:r>
              <a:rPr lang="en-US" sz="2400" baseline="30000"/>
              <a:t>n</a:t>
            </a:r>
            <a:r>
              <a:rPr lang="en-US" sz="2400"/>
              <a:t>, with n= haploid number.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lide Number Placeholder 3"/>
          <p:cNvSpPr>
            <a:spLocks noGrp="1"/>
          </p:cNvSpPr>
          <p:nvPr>
            <p:ph type="sldNum" sz="quarter" idx="10"/>
          </p:nvPr>
        </p:nvSpPr>
        <p:spPr/>
        <p:txBody>
          <a:bodyPr/>
          <a:lstStyle/>
          <a:p>
            <a:fld id="{2172996A-C46D-4443-BAE4-2E0CBE845BB6}" type="slidenum">
              <a:rPr lang="en-US"/>
              <a:pPr/>
              <a:t>69</a:t>
            </a:fld>
            <a:endParaRPr lang="en-US"/>
          </a:p>
        </p:txBody>
      </p:sp>
      <p:sp>
        <p:nvSpPr>
          <p:cNvPr id="493570" name="Rectangle 2"/>
          <p:cNvSpPr>
            <a:spLocks noGrp="1" noChangeArrowheads="1"/>
          </p:cNvSpPr>
          <p:nvPr>
            <p:ph type="title"/>
          </p:nvPr>
        </p:nvSpPr>
        <p:spPr/>
        <p:txBody>
          <a:bodyPr/>
          <a:lstStyle/>
          <a:p>
            <a:r>
              <a:rPr lang="en-US" sz="3200"/>
              <a:t>10.1.4 State Mendel’s law of independent assortment.</a:t>
            </a:r>
          </a:p>
        </p:txBody>
      </p:sp>
      <p:sp>
        <p:nvSpPr>
          <p:cNvPr id="493571" name="Rectangle 3"/>
          <p:cNvSpPr>
            <a:spLocks noGrp="1" noChangeArrowheads="1"/>
          </p:cNvSpPr>
          <p:nvPr>
            <p:ph type="body" idx="1"/>
          </p:nvPr>
        </p:nvSpPr>
        <p:spPr/>
        <p:txBody>
          <a:bodyPr/>
          <a:lstStyle/>
          <a:p>
            <a:r>
              <a:rPr lang="en-US" sz="2400" u="sng"/>
              <a:t>Law of independent assortment-</a:t>
            </a:r>
            <a:r>
              <a:rPr lang="en-US" sz="2400"/>
              <a:t> homologous chromosomes separate independently of other homologous chromosomes, allowing for many combinations in  gametes, and ultimately, in the zygote that if formed by egg and sperm.</a:t>
            </a:r>
          </a:p>
          <a:p>
            <a:endParaRPr lang="en-US" sz="2400"/>
          </a:p>
        </p:txBody>
      </p:sp>
      <p:grpSp>
        <p:nvGrpSpPr>
          <p:cNvPr id="493572" name="Group 4"/>
          <p:cNvGrpSpPr>
            <a:grpSpLocks/>
          </p:cNvGrpSpPr>
          <p:nvPr/>
        </p:nvGrpSpPr>
        <p:grpSpPr bwMode="auto">
          <a:xfrm>
            <a:off x="3200400" y="3505200"/>
            <a:ext cx="2971800" cy="3124200"/>
            <a:chOff x="1776" y="576"/>
            <a:chExt cx="2880" cy="1776"/>
          </a:xfrm>
        </p:grpSpPr>
        <p:sp>
          <p:nvSpPr>
            <p:cNvPr id="493573" name="AutoShape 5"/>
            <p:cNvSpPr>
              <a:spLocks noChangeArrowheads="1"/>
            </p:cNvSpPr>
            <p:nvPr/>
          </p:nvSpPr>
          <p:spPr bwMode="auto">
            <a:xfrm>
              <a:off x="1776" y="576"/>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74" name="AutoShape 6"/>
            <p:cNvSpPr>
              <a:spLocks noChangeArrowheads="1"/>
            </p:cNvSpPr>
            <p:nvPr/>
          </p:nvSpPr>
          <p:spPr bwMode="auto">
            <a:xfrm>
              <a:off x="2064" y="576"/>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75" name="AutoShape 7"/>
            <p:cNvSpPr>
              <a:spLocks noChangeArrowheads="1"/>
            </p:cNvSpPr>
            <p:nvPr/>
          </p:nvSpPr>
          <p:spPr bwMode="auto">
            <a:xfrm>
              <a:off x="2160" y="672"/>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76" name="AutoShape 8"/>
            <p:cNvSpPr>
              <a:spLocks noChangeArrowheads="1"/>
            </p:cNvSpPr>
            <p:nvPr/>
          </p:nvSpPr>
          <p:spPr bwMode="auto">
            <a:xfrm>
              <a:off x="2256" y="768"/>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77" name="AutoShape 9"/>
            <p:cNvSpPr>
              <a:spLocks noChangeArrowheads="1"/>
            </p:cNvSpPr>
            <p:nvPr/>
          </p:nvSpPr>
          <p:spPr bwMode="auto">
            <a:xfrm>
              <a:off x="1872" y="672"/>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78" name="AutoShape 10"/>
            <p:cNvSpPr>
              <a:spLocks noChangeArrowheads="1"/>
            </p:cNvSpPr>
            <p:nvPr/>
          </p:nvSpPr>
          <p:spPr bwMode="auto">
            <a:xfrm>
              <a:off x="1968" y="768"/>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79" name="AutoShape 11"/>
            <p:cNvSpPr>
              <a:spLocks noChangeArrowheads="1"/>
            </p:cNvSpPr>
            <p:nvPr/>
          </p:nvSpPr>
          <p:spPr bwMode="auto">
            <a:xfrm>
              <a:off x="2064" y="864"/>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80" name="AutoShape 12"/>
            <p:cNvSpPr>
              <a:spLocks noChangeArrowheads="1"/>
            </p:cNvSpPr>
            <p:nvPr/>
          </p:nvSpPr>
          <p:spPr bwMode="auto">
            <a:xfrm>
              <a:off x="2160" y="960"/>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81" name="AutoShape 13"/>
            <p:cNvSpPr>
              <a:spLocks noChangeArrowheads="1"/>
            </p:cNvSpPr>
            <p:nvPr/>
          </p:nvSpPr>
          <p:spPr bwMode="auto">
            <a:xfrm>
              <a:off x="2352" y="864"/>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82" name="AutoShape 14"/>
            <p:cNvSpPr>
              <a:spLocks noChangeArrowheads="1"/>
            </p:cNvSpPr>
            <p:nvPr/>
          </p:nvSpPr>
          <p:spPr bwMode="auto">
            <a:xfrm>
              <a:off x="2448" y="960"/>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83" name="AutoShape 15"/>
            <p:cNvSpPr>
              <a:spLocks noChangeArrowheads="1"/>
            </p:cNvSpPr>
            <p:nvPr/>
          </p:nvSpPr>
          <p:spPr bwMode="auto">
            <a:xfrm>
              <a:off x="2784" y="624"/>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84" name="AutoShape 16"/>
            <p:cNvSpPr>
              <a:spLocks noChangeArrowheads="1"/>
            </p:cNvSpPr>
            <p:nvPr/>
          </p:nvSpPr>
          <p:spPr bwMode="auto">
            <a:xfrm>
              <a:off x="3072" y="624"/>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85" name="AutoShape 17"/>
            <p:cNvSpPr>
              <a:spLocks noChangeArrowheads="1"/>
            </p:cNvSpPr>
            <p:nvPr/>
          </p:nvSpPr>
          <p:spPr bwMode="auto">
            <a:xfrm>
              <a:off x="3168" y="720"/>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86" name="AutoShape 18"/>
            <p:cNvSpPr>
              <a:spLocks noChangeArrowheads="1"/>
            </p:cNvSpPr>
            <p:nvPr/>
          </p:nvSpPr>
          <p:spPr bwMode="auto">
            <a:xfrm>
              <a:off x="3264" y="816"/>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87" name="AutoShape 19"/>
            <p:cNvSpPr>
              <a:spLocks noChangeArrowheads="1"/>
            </p:cNvSpPr>
            <p:nvPr/>
          </p:nvSpPr>
          <p:spPr bwMode="auto">
            <a:xfrm>
              <a:off x="2880" y="720"/>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88" name="AutoShape 20"/>
            <p:cNvSpPr>
              <a:spLocks noChangeArrowheads="1"/>
            </p:cNvSpPr>
            <p:nvPr/>
          </p:nvSpPr>
          <p:spPr bwMode="auto">
            <a:xfrm>
              <a:off x="2976" y="816"/>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89" name="AutoShape 21"/>
            <p:cNvSpPr>
              <a:spLocks noChangeArrowheads="1"/>
            </p:cNvSpPr>
            <p:nvPr/>
          </p:nvSpPr>
          <p:spPr bwMode="auto">
            <a:xfrm>
              <a:off x="3072" y="912"/>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90" name="AutoShape 22"/>
            <p:cNvSpPr>
              <a:spLocks noChangeArrowheads="1"/>
            </p:cNvSpPr>
            <p:nvPr/>
          </p:nvSpPr>
          <p:spPr bwMode="auto">
            <a:xfrm>
              <a:off x="3168" y="1008"/>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91" name="AutoShape 23"/>
            <p:cNvSpPr>
              <a:spLocks noChangeArrowheads="1"/>
            </p:cNvSpPr>
            <p:nvPr/>
          </p:nvSpPr>
          <p:spPr bwMode="auto">
            <a:xfrm>
              <a:off x="3360" y="912"/>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92" name="AutoShape 24"/>
            <p:cNvSpPr>
              <a:spLocks noChangeArrowheads="1"/>
            </p:cNvSpPr>
            <p:nvPr/>
          </p:nvSpPr>
          <p:spPr bwMode="auto">
            <a:xfrm>
              <a:off x="3456" y="1008"/>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93" name="AutoShape 25"/>
            <p:cNvSpPr>
              <a:spLocks noChangeArrowheads="1"/>
            </p:cNvSpPr>
            <p:nvPr/>
          </p:nvSpPr>
          <p:spPr bwMode="auto">
            <a:xfrm>
              <a:off x="3792" y="624"/>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94" name="AutoShape 26"/>
            <p:cNvSpPr>
              <a:spLocks noChangeArrowheads="1"/>
            </p:cNvSpPr>
            <p:nvPr/>
          </p:nvSpPr>
          <p:spPr bwMode="auto">
            <a:xfrm>
              <a:off x="4080" y="624"/>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95" name="AutoShape 27"/>
            <p:cNvSpPr>
              <a:spLocks noChangeArrowheads="1"/>
            </p:cNvSpPr>
            <p:nvPr/>
          </p:nvSpPr>
          <p:spPr bwMode="auto">
            <a:xfrm>
              <a:off x="4176" y="720"/>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96" name="AutoShape 28"/>
            <p:cNvSpPr>
              <a:spLocks noChangeArrowheads="1"/>
            </p:cNvSpPr>
            <p:nvPr/>
          </p:nvSpPr>
          <p:spPr bwMode="auto">
            <a:xfrm>
              <a:off x="4272" y="816"/>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597" name="AutoShape 29"/>
            <p:cNvSpPr>
              <a:spLocks noChangeArrowheads="1"/>
            </p:cNvSpPr>
            <p:nvPr/>
          </p:nvSpPr>
          <p:spPr bwMode="auto">
            <a:xfrm>
              <a:off x="3888" y="720"/>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98" name="AutoShape 30"/>
            <p:cNvSpPr>
              <a:spLocks noChangeArrowheads="1"/>
            </p:cNvSpPr>
            <p:nvPr/>
          </p:nvSpPr>
          <p:spPr bwMode="auto">
            <a:xfrm>
              <a:off x="3984" y="816"/>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599" name="AutoShape 31"/>
            <p:cNvSpPr>
              <a:spLocks noChangeArrowheads="1"/>
            </p:cNvSpPr>
            <p:nvPr/>
          </p:nvSpPr>
          <p:spPr bwMode="auto">
            <a:xfrm>
              <a:off x="4080" y="912"/>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600" name="AutoShape 32"/>
            <p:cNvSpPr>
              <a:spLocks noChangeArrowheads="1"/>
            </p:cNvSpPr>
            <p:nvPr/>
          </p:nvSpPr>
          <p:spPr bwMode="auto">
            <a:xfrm>
              <a:off x="4176" y="1008"/>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601" name="AutoShape 33"/>
            <p:cNvSpPr>
              <a:spLocks noChangeArrowheads="1"/>
            </p:cNvSpPr>
            <p:nvPr/>
          </p:nvSpPr>
          <p:spPr bwMode="auto">
            <a:xfrm>
              <a:off x="4368" y="912"/>
              <a:ext cx="192" cy="1344"/>
            </a:xfrm>
            <a:prstGeom prst="flowChartTerminator">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sp>
          <p:nvSpPr>
            <p:cNvPr id="493602" name="AutoShape 34"/>
            <p:cNvSpPr>
              <a:spLocks noChangeArrowheads="1"/>
            </p:cNvSpPr>
            <p:nvPr/>
          </p:nvSpPr>
          <p:spPr bwMode="auto">
            <a:xfrm>
              <a:off x="4464" y="1008"/>
              <a:ext cx="192" cy="1344"/>
            </a:xfrm>
            <a:prstGeom prst="flowChartTerminator">
              <a:avLst/>
            </a:prstGeom>
            <a:solidFill>
              <a:srgbClr val="FF99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53E834C1-7D12-479E-9D8E-2BC013516679}" type="slidenum">
              <a:rPr lang="en-US"/>
              <a:pPr/>
              <a:t>7</a:t>
            </a:fld>
            <a:endParaRPr lang="en-US"/>
          </a:p>
        </p:txBody>
      </p:sp>
      <p:sp>
        <p:nvSpPr>
          <p:cNvPr id="454658" name="Rectangle 2"/>
          <p:cNvSpPr>
            <a:spLocks noGrp="1" noChangeArrowheads="1"/>
          </p:cNvSpPr>
          <p:nvPr>
            <p:ph type="title"/>
          </p:nvPr>
        </p:nvSpPr>
        <p:spPr>
          <a:xfrm>
            <a:off x="914400" y="0"/>
            <a:ext cx="7772400" cy="1420813"/>
          </a:xfrm>
        </p:spPr>
        <p:txBody>
          <a:bodyPr/>
          <a:lstStyle/>
          <a:p>
            <a:r>
              <a:rPr lang="en-US" sz="3200"/>
              <a:t>7.6.1 State that metabolic pathways consist of chains and cycles of enzyme </a:t>
            </a:r>
            <a:br>
              <a:rPr lang="en-US" sz="3200"/>
            </a:br>
            <a:r>
              <a:rPr lang="en-US" sz="3200"/>
              <a:t>catalyzed reactions.</a:t>
            </a:r>
          </a:p>
        </p:txBody>
      </p:sp>
      <p:sp>
        <p:nvSpPr>
          <p:cNvPr id="454659" name="Rectangle 3"/>
          <p:cNvSpPr>
            <a:spLocks noGrp="1" noChangeArrowheads="1"/>
          </p:cNvSpPr>
          <p:nvPr>
            <p:ph type="body" idx="1"/>
          </p:nvPr>
        </p:nvSpPr>
        <p:spPr>
          <a:xfrm>
            <a:off x="914400" y="2133600"/>
            <a:ext cx="7772400" cy="3997325"/>
          </a:xfrm>
        </p:spPr>
        <p:txBody>
          <a:bodyPr/>
          <a:lstStyle/>
          <a:p>
            <a:r>
              <a:rPr lang="en-US" sz="2400"/>
              <a:t>The products of the first reaction, become the reactants of the second reaction, and so on. Enzymes catalyze each step.</a:t>
            </a:r>
          </a:p>
          <a:p>
            <a:pPr>
              <a:buFont typeface="Wingdings" pitchFamily="2" charset="2"/>
              <a:buNone/>
            </a:pPr>
            <a:endParaRPr lang="en-US" sz="2400"/>
          </a:p>
          <a:p>
            <a:pPr>
              <a:buFont typeface="Wingdings" pitchFamily="2" charset="2"/>
              <a:buNone/>
            </a:pPr>
            <a:r>
              <a:rPr lang="en-US" sz="5400"/>
              <a:t>     A</a:t>
            </a:r>
            <a:r>
              <a:rPr lang="en-US" sz="5400">
                <a:sym typeface="Wingdings" pitchFamily="2" charset="2"/>
              </a:rPr>
              <a:t>BCDE</a:t>
            </a:r>
            <a:endParaRPr lang="en-US" sz="54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D2DBCDFC-E26F-46F4-8C80-83E59013EEEF}" type="slidenum">
              <a:rPr lang="en-US"/>
              <a:pPr/>
              <a:t>70</a:t>
            </a:fld>
            <a:endParaRPr lang="en-US"/>
          </a:p>
        </p:txBody>
      </p:sp>
      <p:sp>
        <p:nvSpPr>
          <p:cNvPr id="494594" name="Rectangle 2"/>
          <p:cNvSpPr>
            <a:spLocks noGrp="1" noChangeArrowheads="1"/>
          </p:cNvSpPr>
          <p:nvPr>
            <p:ph type="title"/>
          </p:nvPr>
        </p:nvSpPr>
        <p:spPr>
          <a:xfrm>
            <a:off x="914400" y="0"/>
            <a:ext cx="7772400" cy="1420813"/>
          </a:xfrm>
        </p:spPr>
        <p:txBody>
          <a:bodyPr/>
          <a:lstStyle/>
          <a:p>
            <a:r>
              <a:rPr lang="en-US" sz="3200"/>
              <a:t>10.1.5 Explain the relationship between Mendel’s law of independent assortment and meiosis.</a:t>
            </a:r>
          </a:p>
        </p:txBody>
      </p:sp>
      <p:sp>
        <p:nvSpPr>
          <p:cNvPr id="494595" name="Rectangle 3"/>
          <p:cNvSpPr>
            <a:spLocks noGrp="1" noChangeArrowheads="1"/>
          </p:cNvSpPr>
          <p:nvPr>
            <p:ph type="body" sz="half" idx="1"/>
          </p:nvPr>
        </p:nvSpPr>
        <p:spPr>
          <a:xfrm>
            <a:off x="914400" y="2057400"/>
            <a:ext cx="3810000" cy="4073525"/>
          </a:xfrm>
        </p:spPr>
        <p:txBody>
          <a:bodyPr/>
          <a:lstStyle/>
          <a:p>
            <a:r>
              <a:rPr lang="en-US" sz="2000"/>
              <a:t>Independent assortment occurs during metaphase I of meiosis, when homologous chromosomes line up along the equatorial plane.</a:t>
            </a:r>
          </a:p>
          <a:p>
            <a:r>
              <a:rPr lang="en-US" sz="2000"/>
              <a:t>As chromosomes sort randomly, they create opportunities for new recombinants during fertilization, in essence shuffling the genetic deck.</a:t>
            </a:r>
          </a:p>
        </p:txBody>
      </p:sp>
      <p:pic>
        <p:nvPicPr>
          <p:cNvPr id="494598" name="Picture 6" descr="rotat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76800" y="2436813"/>
            <a:ext cx="3810000" cy="28575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A8AE586C-B14C-409F-BA7C-768071A1B99D}" type="slidenum">
              <a:rPr lang="en-US"/>
              <a:pPr/>
              <a:t>71</a:t>
            </a:fld>
            <a:endParaRPr lang="en-US"/>
          </a:p>
        </p:txBody>
      </p:sp>
      <p:sp>
        <p:nvSpPr>
          <p:cNvPr id="495618" name="Rectangle 2"/>
          <p:cNvSpPr>
            <a:spLocks noGrp="1" noChangeArrowheads="1"/>
          </p:cNvSpPr>
          <p:nvPr>
            <p:ph type="ctrTitle"/>
          </p:nvPr>
        </p:nvSpPr>
        <p:spPr/>
        <p:txBody>
          <a:bodyPr/>
          <a:lstStyle/>
          <a:p>
            <a:r>
              <a:rPr lang="en-US" i="1"/>
              <a:t>Unit 10: Genetics</a:t>
            </a:r>
          </a:p>
        </p:txBody>
      </p:sp>
      <p:sp>
        <p:nvSpPr>
          <p:cNvPr id="495619" name="Rectangle 3"/>
          <p:cNvSpPr>
            <a:spLocks noGrp="1" noChangeArrowheads="1"/>
          </p:cNvSpPr>
          <p:nvPr>
            <p:ph type="subTitle" idx="1"/>
          </p:nvPr>
        </p:nvSpPr>
        <p:spPr/>
        <p:txBody>
          <a:bodyPr/>
          <a:lstStyle/>
          <a:p>
            <a:pPr algn="l"/>
            <a:r>
              <a:rPr lang="en-US" sz="3600"/>
              <a:t>Lesson 10.2 Dihybrid Crosses and Gene Linkage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3"/>
          <p:cNvSpPr>
            <a:spLocks noGrp="1"/>
          </p:cNvSpPr>
          <p:nvPr>
            <p:ph type="sldNum" sz="quarter" idx="10"/>
          </p:nvPr>
        </p:nvSpPr>
        <p:spPr/>
        <p:txBody>
          <a:bodyPr/>
          <a:lstStyle/>
          <a:p>
            <a:fld id="{6B9447A9-3C33-45FB-9E4A-B6882ADD8BDB}" type="slidenum">
              <a:rPr lang="en-US"/>
              <a:pPr/>
              <a:t>72</a:t>
            </a:fld>
            <a:endParaRPr lang="en-US"/>
          </a:p>
        </p:txBody>
      </p:sp>
      <p:sp>
        <p:nvSpPr>
          <p:cNvPr id="496642" name="Rectangle 2"/>
          <p:cNvSpPr>
            <a:spLocks noGrp="1" noChangeArrowheads="1"/>
          </p:cNvSpPr>
          <p:nvPr>
            <p:ph type="title"/>
          </p:nvPr>
        </p:nvSpPr>
        <p:spPr>
          <a:xfrm>
            <a:off x="914400" y="0"/>
            <a:ext cx="7772400" cy="1420813"/>
          </a:xfrm>
        </p:spPr>
        <p:txBody>
          <a:bodyPr/>
          <a:lstStyle/>
          <a:p>
            <a:r>
              <a:rPr lang="en-US" sz="2800"/>
              <a:t>10.2.1 Calculate and predict the genotypic and phenotypic ratios of offspring of dihybrid crosses involving unlinked autosomal genes.</a:t>
            </a:r>
          </a:p>
        </p:txBody>
      </p:sp>
      <p:sp>
        <p:nvSpPr>
          <p:cNvPr id="496643" name="Rectangle 3"/>
          <p:cNvSpPr>
            <a:spLocks noGrp="1" noChangeArrowheads="1"/>
          </p:cNvSpPr>
          <p:nvPr>
            <p:ph type="body" idx="4294967295"/>
          </p:nvPr>
        </p:nvSpPr>
        <p:spPr>
          <a:xfrm>
            <a:off x="914400" y="1600200"/>
            <a:ext cx="7315200" cy="1295400"/>
          </a:xfrm>
        </p:spPr>
        <p:txBody>
          <a:bodyPr/>
          <a:lstStyle/>
          <a:p>
            <a:pPr>
              <a:lnSpc>
                <a:spcPct val="80000"/>
              </a:lnSpc>
              <a:buFont typeface="Wingdings" pitchFamily="2" charset="2"/>
              <a:buNone/>
            </a:pPr>
            <a:r>
              <a:rPr lang="en-US" sz="2400" u="sng"/>
              <a:t>Pea seedlings:</a:t>
            </a:r>
          </a:p>
          <a:p>
            <a:pPr>
              <a:lnSpc>
                <a:spcPct val="80000"/>
              </a:lnSpc>
            </a:pPr>
            <a:r>
              <a:rPr lang="en-US" sz="2400"/>
              <a:t>T = tall t = short</a:t>
            </a:r>
          </a:p>
          <a:p>
            <a:pPr>
              <a:lnSpc>
                <a:spcPct val="80000"/>
              </a:lnSpc>
            </a:pPr>
            <a:r>
              <a:rPr lang="en-US" sz="2400"/>
              <a:t>Y = yellow y = green</a:t>
            </a:r>
          </a:p>
          <a:p>
            <a:pPr>
              <a:lnSpc>
                <a:spcPct val="80000"/>
              </a:lnSpc>
            </a:pPr>
            <a:r>
              <a:rPr lang="en-US" sz="2400"/>
              <a:t>Predicted offspring ration is 9:3:3:1</a:t>
            </a:r>
          </a:p>
        </p:txBody>
      </p:sp>
      <p:graphicFrame>
        <p:nvGraphicFramePr>
          <p:cNvPr id="496644" name="Group 4"/>
          <p:cNvGraphicFramePr>
            <a:graphicFrameLocks noGrp="1"/>
          </p:cNvGraphicFramePr>
          <p:nvPr>
            <p:ph idx="1"/>
          </p:nvPr>
        </p:nvGraphicFramePr>
        <p:xfrm>
          <a:off x="2286000" y="3124200"/>
          <a:ext cx="5486400" cy="3467102"/>
        </p:xfrm>
        <a:graphic>
          <a:graphicData uri="http://schemas.openxmlformats.org/drawingml/2006/table">
            <a:tbl>
              <a:tblPr/>
              <a:tblGrid>
                <a:gridCol w="1098550"/>
                <a:gridCol w="1095375"/>
                <a:gridCol w="1098550"/>
                <a:gridCol w="1095375"/>
                <a:gridCol w="1098550"/>
              </a:tblGrid>
              <a:tr h="6270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kumimoji="0" lang="en-US" sz="2400" b="0" i="0" u="none" strike="noStrike" cap="none" normalizeH="0" baseline="0" smtClean="0">
                        <a:ln>
                          <a:noFill/>
                        </a:ln>
                        <a:solidFill>
                          <a:schemeClr val="tx1"/>
                        </a:solidFill>
                        <a:effectLst/>
                        <a:latin typeface="ZapfHumnst BT"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45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kumimoji="0" lang="en-US" sz="2400" b="0" i="0" u="none" strike="noStrike" cap="none" normalizeH="0" baseline="0" smtClean="0">
                          <a:ln>
                            <a:noFill/>
                          </a:ln>
                          <a:solidFill>
                            <a:schemeClr val="tx1"/>
                          </a:solidFill>
                          <a:effectLst/>
                          <a:latin typeface="ZapfHumnst BT" pitchFamily="34" charset="0"/>
                        </a:rPr>
                        <a:t>ttyy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DAF71DE6-738E-4A8A-A911-3E08F358570C}" type="slidenum">
              <a:rPr lang="en-US"/>
              <a:pPr/>
              <a:t>73</a:t>
            </a:fld>
            <a:endParaRPr lang="en-US"/>
          </a:p>
        </p:txBody>
      </p:sp>
      <p:sp>
        <p:nvSpPr>
          <p:cNvPr id="502786" name="Rectangle 2"/>
          <p:cNvSpPr>
            <a:spLocks noGrp="1" noChangeArrowheads="1"/>
          </p:cNvSpPr>
          <p:nvPr>
            <p:ph type="title"/>
          </p:nvPr>
        </p:nvSpPr>
        <p:spPr/>
        <p:txBody>
          <a:bodyPr/>
          <a:lstStyle/>
          <a:p>
            <a:r>
              <a:rPr lang="en-US" sz="3200"/>
              <a:t>10.2.2 Distinguish between autosomes and sex chromosomes.</a:t>
            </a:r>
          </a:p>
        </p:txBody>
      </p:sp>
      <p:sp>
        <p:nvSpPr>
          <p:cNvPr id="502787" name="Rectangle 3"/>
          <p:cNvSpPr>
            <a:spLocks noGrp="1" noChangeArrowheads="1"/>
          </p:cNvSpPr>
          <p:nvPr>
            <p:ph type="body" sz="half" idx="1"/>
          </p:nvPr>
        </p:nvSpPr>
        <p:spPr>
          <a:xfrm>
            <a:off x="609600" y="1600200"/>
            <a:ext cx="3733800" cy="4419600"/>
          </a:xfrm>
        </p:spPr>
        <p:txBody>
          <a:bodyPr/>
          <a:lstStyle/>
          <a:p>
            <a:r>
              <a:rPr lang="en-US" sz="2400" u="sng"/>
              <a:t>Autosomes-</a:t>
            </a:r>
            <a:r>
              <a:rPr lang="en-US" sz="2400"/>
              <a:t> chromosomes pairs #1-22.</a:t>
            </a:r>
          </a:p>
          <a:p>
            <a:r>
              <a:rPr lang="en-US" sz="2400" u="sng"/>
              <a:t>Sex chromosomes-</a:t>
            </a:r>
            <a:r>
              <a:rPr lang="en-US" sz="2400"/>
              <a:t> X and y chromosomes, found as pair #23 (either as XX or Xy).</a:t>
            </a:r>
          </a:p>
        </p:txBody>
      </p:sp>
      <p:pic>
        <p:nvPicPr>
          <p:cNvPr id="502788" name="Picture 4" descr="Sky_spectral_karyotyp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137" t="41837" r="52272" b="3618"/>
          <a:stretch>
            <a:fillRect/>
          </a:stretch>
        </p:blipFill>
        <p:spPr>
          <a:xfrm>
            <a:off x="4572000" y="1676400"/>
            <a:ext cx="4267200" cy="3954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2789" name="Oval 5"/>
          <p:cNvSpPr>
            <a:spLocks noChangeArrowheads="1"/>
          </p:cNvSpPr>
          <p:nvPr/>
        </p:nvSpPr>
        <p:spPr bwMode="auto">
          <a:xfrm>
            <a:off x="7696200" y="4648200"/>
            <a:ext cx="990600" cy="1066800"/>
          </a:xfrm>
          <a:prstGeom prst="ellipse">
            <a:avLst/>
          </a:prstGeom>
          <a:noFill/>
          <a:ln w="57150">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91289CE8-205D-4447-A6A3-9FD28E4ED3E6}" type="slidenum">
              <a:rPr lang="en-US"/>
              <a:pPr/>
              <a:t>74</a:t>
            </a:fld>
            <a:endParaRPr lang="en-US"/>
          </a:p>
        </p:txBody>
      </p:sp>
      <p:sp>
        <p:nvSpPr>
          <p:cNvPr id="503810" name="Rectangle 2"/>
          <p:cNvSpPr>
            <a:spLocks noGrp="1" noChangeArrowheads="1"/>
          </p:cNvSpPr>
          <p:nvPr>
            <p:ph type="title"/>
          </p:nvPr>
        </p:nvSpPr>
        <p:spPr>
          <a:xfrm>
            <a:off x="609600" y="0"/>
            <a:ext cx="8534400" cy="1420813"/>
          </a:xfrm>
        </p:spPr>
        <p:txBody>
          <a:bodyPr/>
          <a:lstStyle/>
          <a:p>
            <a:r>
              <a:rPr lang="en-US" sz="2800"/>
              <a:t>10.2.3 Explain how crossing over in prophase I (between non-sister chromatids of a homologous pair) can result in an exchange of alleles.</a:t>
            </a:r>
          </a:p>
        </p:txBody>
      </p:sp>
      <p:sp>
        <p:nvSpPr>
          <p:cNvPr id="503811" name="Rectangle 3"/>
          <p:cNvSpPr>
            <a:spLocks noGrp="1" noChangeArrowheads="1"/>
          </p:cNvSpPr>
          <p:nvPr>
            <p:ph type="body" idx="4294967295"/>
          </p:nvPr>
        </p:nvSpPr>
        <p:spPr>
          <a:xfrm>
            <a:off x="533400" y="1828800"/>
            <a:ext cx="4724400" cy="4038600"/>
          </a:xfrm>
        </p:spPr>
        <p:txBody>
          <a:bodyPr/>
          <a:lstStyle/>
          <a:p>
            <a:r>
              <a:rPr lang="en-US" sz="2400" u="sng"/>
              <a:t>Crossing over in prophase I-</a:t>
            </a:r>
            <a:r>
              <a:rPr lang="en-US" sz="2400"/>
              <a:t> Since crossing over can occur at any point along the chromosome, there is unlimited potential for the exchange of alleles and genetic variety.</a:t>
            </a:r>
          </a:p>
        </p:txBody>
      </p:sp>
      <p:pic>
        <p:nvPicPr>
          <p:cNvPr id="503812" name="Picture 4" descr="774px-Morgan_crossover_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9959" t="24464" r="75000" b="24464"/>
          <a:stretch>
            <a:fillRect/>
          </a:stretch>
        </p:blipFill>
        <p:spPr bwMode="auto">
          <a:xfrm>
            <a:off x="7161213" y="1831975"/>
            <a:ext cx="989012" cy="4337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3813" name="Picture 5" descr="774px-Morgan_crossover_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l="81960" t="26791" r="1559" b="24464"/>
          <a:stretch>
            <a:fillRect/>
          </a:stretch>
        </p:blipFill>
        <p:spPr bwMode="auto">
          <a:xfrm>
            <a:off x="5637213" y="1828800"/>
            <a:ext cx="1036637" cy="434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699A1B93-4BD3-483A-91AC-F2715AFEAB2E}" type="slidenum">
              <a:rPr lang="en-US"/>
              <a:pPr/>
              <a:t>75</a:t>
            </a:fld>
            <a:endParaRPr lang="en-US"/>
          </a:p>
        </p:txBody>
      </p:sp>
      <p:sp>
        <p:nvSpPr>
          <p:cNvPr id="504834" name="Rectangle 2"/>
          <p:cNvSpPr>
            <a:spLocks noGrp="1" noChangeArrowheads="1"/>
          </p:cNvSpPr>
          <p:nvPr>
            <p:ph type="title"/>
          </p:nvPr>
        </p:nvSpPr>
        <p:spPr/>
        <p:txBody>
          <a:bodyPr/>
          <a:lstStyle/>
          <a:p>
            <a:r>
              <a:rPr lang="en-US" sz="3200"/>
              <a:t>10.2.4 Define </a:t>
            </a:r>
            <a:r>
              <a:rPr lang="en-US" sz="3200" u="sng"/>
              <a:t>linkage group</a:t>
            </a:r>
            <a:r>
              <a:rPr lang="en-US" sz="3200"/>
              <a:t>.</a:t>
            </a:r>
          </a:p>
        </p:txBody>
      </p:sp>
      <p:sp>
        <p:nvSpPr>
          <p:cNvPr id="504835" name="Rectangle 3"/>
          <p:cNvSpPr>
            <a:spLocks noGrp="1" noChangeArrowheads="1"/>
          </p:cNvSpPr>
          <p:nvPr>
            <p:ph type="body" sz="half" idx="1"/>
          </p:nvPr>
        </p:nvSpPr>
        <p:spPr/>
        <p:txBody>
          <a:bodyPr/>
          <a:lstStyle/>
          <a:p>
            <a:r>
              <a:rPr lang="en-US" sz="2400" u="sng"/>
              <a:t>Linkage group-</a:t>
            </a:r>
            <a:r>
              <a:rPr lang="en-US" sz="2400"/>
              <a:t> a group of alleles located on the same strand of DNA.</a:t>
            </a:r>
          </a:p>
        </p:txBody>
      </p:sp>
      <p:pic>
        <p:nvPicPr>
          <p:cNvPr id="504836" name="Picture 4" descr="chromosom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34000" y="1828800"/>
            <a:ext cx="2549525" cy="4038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4837" name="Line 5"/>
          <p:cNvSpPr>
            <a:spLocks noChangeShapeType="1"/>
          </p:cNvSpPr>
          <p:nvPr/>
        </p:nvSpPr>
        <p:spPr bwMode="auto">
          <a:xfrm flipH="1">
            <a:off x="6705600" y="2438400"/>
            <a:ext cx="9144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F22D4583-9548-4A39-A043-9B1713DB34C1}" type="slidenum">
              <a:rPr lang="en-US"/>
              <a:pPr/>
              <a:t>76</a:t>
            </a:fld>
            <a:endParaRPr lang="en-US"/>
          </a:p>
        </p:txBody>
      </p:sp>
      <p:sp>
        <p:nvSpPr>
          <p:cNvPr id="505858" name="Rectangle 2"/>
          <p:cNvSpPr>
            <a:spLocks noGrp="1" noChangeArrowheads="1"/>
          </p:cNvSpPr>
          <p:nvPr>
            <p:ph type="title"/>
          </p:nvPr>
        </p:nvSpPr>
        <p:spPr/>
        <p:txBody>
          <a:bodyPr/>
          <a:lstStyle/>
          <a:p>
            <a:r>
              <a:rPr lang="en-US" sz="3200"/>
              <a:t>10.2.5 Explain an example of a cross between two linked genes.</a:t>
            </a:r>
          </a:p>
        </p:txBody>
      </p:sp>
      <p:sp>
        <p:nvSpPr>
          <p:cNvPr id="505859" name="Rectangle 3"/>
          <p:cNvSpPr>
            <a:spLocks noGrp="1" noChangeArrowheads="1"/>
          </p:cNvSpPr>
          <p:nvPr>
            <p:ph type="body" sz="half" idx="1"/>
          </p:nvPr>
        </p:nvSpPr>
        <p:spPr>
          <a:xfrm>
            <a:off x="914400" y="1905000"/>
            <a:ext cx="3810000" cy="4225925"/>
          </a:xfrm>
        </p:spPr>
        <p:txBody>
          <a:bodyPr/>
          <a:lstStyle/>
          <a:p>
            <a:r>
              <a:rPr lang="en-US" sz="2400"/>
              <a:t>Alleles are usually shown side-by-side in dihybrid crosses eg. TtBb. In representing crosses involving linkage it is more common to show them as vertical pairs:</a:t>
            </a:r>
          </a:p>
          <a:p>
            <a:pPr>
              <a:buFont typeface="Wingdings" pitchFamily="2" charset="2"/>
              <a:buNone/>
            </a:pPr>
            <a:r>
              <a:rPr lang="en-US"/>
              <a:t>				</a:t>
            </a:r>
            <a:endParaRPr lang="en-US" sz="6600"/>
          </a:p>
        </p:txBody>
      </p:sp>
      <p:pic>
        <p:nvPicPr>
          <p:cNvPr id="50586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1981200"/>
            <a:ext cx="2300288" cy="2362200"/>
          </a:xfrm>
          <a:noFill/>
          <a:ln>
            <a:solidFill>
              <a:schemeClr val="tx1"/>
            </a:solid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86491401-CDAA-4D9D-BEEB-73FEB00E6353}" type="slidenum">
              <a:rPr lang="en-US"/>
              <a:pPr/>
              <a:t>77</a:t>
            </a:fld>
            <a:endParaRPr lang="en-US"/>
          </a:p>
        </p:txBody>
      </p:sp>
      <p:sp>
        <p:nvSpPr>
          <p:cNvPr id="506882" name="Rectangle 2"/>
          <p:cNvSpPr>
            <a:spLocks noGrp="1" noChangeArrowheads="1"/>
          </p:cNvSpPr>
          <p:nvPr>
            <p:ph type="title"/>
          </p:nvPr>
        </p:nvSpPr>
        <p:spPr>
          <a:xfrm>
            <a:off x="914400" y="0"/>
            <a:ext cx="8229600" cy="1420813"/>
          </a:xfrm>
        </p:spPr>
        <p:txBody>
          <a:bodyPr/>
          <a:lstStyle/>
          <a:p>
            <a:r>
              <a:rPr lang="en-US" sz="3300"/>
              <a:t>10.2.6 Identify which of the offspring in such dihybrid crosses are recombinants.</a:t>
            </a:r>
          </a:p>
        </p:txBody>
      </p:sp>
      <p:sp>
        <p:nvSpPr>
          <p:cNvPr id="506883" name="Rectangle 3"/>
          <p:cNvSpPr>
            <a:spLocks noGrp="1" noChangeArrowheads="1"/>
          </p:cNvSpPr>
          <p:nvPr>
            <p:ph type="body" sz="half" idx="1"/>
          </p:nvPr>
        </p:nvSpPr>
        <p:spPr>
          <a:xfrm>
            <a:off x="609600" y="1600200"/>
            <a:ext cx="4419600" cy="4530725"/>
          </a:xfrm>
        </p:spPr>
        <p:txBody>
          <a:bodyPr/>
          <a:lstStyle/>
          <a:p>
            <a:r>
              <a:rPr lang="en-US" sz="2400"/>
              <a:t>In a test cross of:</a:t>
            </a:r>
          </a:p>
          <a:p>
            <a:endParaRPr lang="en-US" sz="2400"/>
          </a:p>
          <a:p>
            <a:endParaRPr lang="en-US" sz="2400"/>
          </a:p>
          <a:p>
            <a:endParaRPr lang="en-US" sz="2400"/>
          </a:p>
          <a:p>
            <a:endParaRPr lang="en-US" sz="2400"/>
          </a:p>
          <a:p>
            <a:endParaRPr lang="en-US" sz="2400"/>
          </a:p>
          <a:p>
            <a:endParaRPr lang="en-US" sz="2400"/>
          </a:p>
          <a:p>
            <a:r>
              <a:rPr lang="en-US" sz="2400"/>
              <a:t>The recombinants will be:</a:t>
            </a:r>
            <a:r>
              <a:rPr lang="en-US"/>
              <a:t>  </a:t>
            </a:r>
          </a:p>
        </p:txBody>
      </p:sp>
      <p:pic>
        <p:nvPicPr>
          <p:cNvPr id="506884"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l="27301" r="63580"/>
          <a:stretch>
            <a:fillRect/>
          </a:stretch>
        </p:blipFill>
        <p:spPr>
          <a:xfrm>
            <a:off x="4648200" y="1600200"/>
            <a:ext cx="1298575" cy="2343150"/>
          </a:xfrm>
          <a:noFill/>
          <a:ln>
            <a:solidFill>
              <a:schemeClr val="tx1"/>
            </a:solidFill>
            <a:miter lim="800000"/>
            <a:headEnd/>
            <a:tailEnd/>
          </a:ln>
        </p:spPr>
      </p:pic>
      <p:pic>
        <p:nvPicPr>
          <p:cNvPr id="506885" name="Picture 5"/>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l="69444" r="6047"/>
          <a:stretch>
            <a:fillRect/>
          </a:stretch>
        </p:blipFill>
        <p:spPr>
          <a:xfrm>
            <a:off x="4648200" y="4114800"/>
            <a:ext cx="3660775" cy="2451100"/>
          </a:xfrm>
          <a:noFill/>
          <a:ln>
            <a:solidFill>
              <a:schemeClr val="tx1"/>
            </a:solid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8DF757D4-652B-4A36-A294-561D4793C514}" type="slidenum">
              <a:rPr lang="en-US"/>
              <a:pPr/>
              <a:t>78</a:t>
            </a:fld>
            <a:endParaRPr lang="en-US"/>
          </a:p>
        </p:txBody>
      </p:sp>
      <p:sp>
        <p:nvSpPr>
          <p:cNvPr id="507906" name="Rectangle 2"/>
          <p:cNvSpPr>
            <a:spLocks noGrp="1" noChangeArrowheads="1"/>
          </p:cNvSpPr>
          <p:nvPr>
            <p:ph type="ctrTitle"/>
          </p:nvPr>
        </p:nvSpPr>
        <p:spPr/>
        <p:txBody>
          <a:bodyPr/>
          <a:lstStyle/>
          <a:p>
            <a:r>
              <a:rPr lang="en-US" i="1"/>
              <a:t>Unit 10: Genetics</a:t>
            </a:r>
          </a:p>
        </p:txBody>
      </p:sp>
      <p:sp>
        <p:nvSpPr>
          <p:cNvPr id="507907" name="Rectangle 3"/>
          <p:cNvSpPr>
            <a:spLocks noGrp="1" noChangeArrowheads="1"/>
          </p:cNvSpPr>
          <p:nvPr>
            <p:ph type="subTitle" idx="1"/>
          </p:nvPr>
        </p:nvSpPr>
        <p:spPr/>
        <p:txBody>
          <a:bodyPr/>
          <a:lstStyle/>
          <a:p>
            <a:pPr algn="l"/>
            <a:r>
              <a:rPr lang="en-US" sz="3600"/>
              <a:t>Lesson 10.3 Polygenic Inheritance</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DB3FBCC0-E231-4E2A-8575-A98E9A89FAC2}" type="slidenum">
              <a:rPr lang="en-US"/>
              <a:pPr/>
              <a:t>79</a:t>
            </a:fld>
            <a:endParaRPr lang="en-US"/>
          </a:p>
        </p:txBody>
      </p:sp>
      <p:sp>
        <p:nvSpPr>
          <p:cNvPr id="508930" name="Rectangle 2"/>
          <p:cNvSpPr>
            <a:spLocks noGrp="1" noChangeArrowheads="1"/>
          </p:cNvSpPr>
          <p:nvPr>
            <p:ph type="title"/>
          </p:nvPr>
        </p:nvSpPr>
        <p:spPr/>
        <p:txBody>
          <a:bodyPr/>
          <a:lstStyle/>
          <a:p>
            <a:r>
              <a:rPr lang="en-US"/>
              <a:t>10.3.1 Define </a:t>
            </a:r>
            <a:r>
              <a:rPr lang="en-US" i="1"/>
              <a:t>polygenic inheritance</a:t>
            </a:r>
            <a:r>
              <a:rPr lang="en-US"/>
              <a:t>.</a:t>
            </a:r>
          </a:p>
        </p:txBody>
      </p:sp>
      <p:sp>
        <p:nvSpPr>
          <p:cNvPr id="508931" name="Rectangle 3"/>
          <p:cNvSpPr>
            <a:spLocks noGrp="1" noChangeArrowheads="1"/>
          </p:cNvSpPr>
          <p:nvPr>
            <p:ph type="body" idx="4294967295"/>
          </p:nvPr>
        </p:nvSpPr>
        <p:spPr>
          <a:xfrm>
            <a:off x="609600" y="1828800"/>
            <a:ext cx="7848600" cy="3657600"/>
          </a:xfrm>
        </p:spPr>
        <p:txBody>
          <a:bodyPr/>
          <a:lstStyle/>
          <a:p>
            <a:pPr>
              <a:buFont typeface="Wingdings" pitchFamily="2" charset="2"/>
              <a:buNone/>
            </a:pPr>
            <a:r>
              <a:rPr lang="en-US" sz="2400" u="sng"/>
              <a:t>Polygenic inheritance-</a:t>
            </a:r>
            <a:r>
              <a:rPr lang="en-US" sz="2400"/>
              <a:t> occurs when a phenotype is controlled by more than one gene, resulting in a mosaic of phenotypes.</a:t>
            </a:r>
          </a:p>
          <a:p>
            <a:endParaRPr lang="en-US"/>
          </a:p>
        </p:txBody>
      </p:sp>
      <p:pic>
        <p:nvPicPr>
          <p:cNvPr id="508933" name="Picture 5" descr="0002E7CA-F27B-13A1-AFAA83414B7FFE9F_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657600" y="2895600"/>
            <a:ext cx="3314700" cy="29003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8935" name="Text Box 7"/>
          <p:cNvSpPr txBox="1">
            <a:spLocks noChangeArrowheads="1"/>
          </p:cNvSpPr>
          <p:nvPr/>
        </p:nvSpPr>
        <p:spPr bwMode="auto">
          <a:xfrm>
            <a:off x="3733800" y="5943600"/>
            <a:ext cx="3505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Scientific American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D398C870-3F6E-4FC0-89A0-A4D945D6794D}" type="slidenum">
              <a:rPr lang="en-US"/>
              <a:pPr/>
              <a:t>8</a:t>
            </a:fld>
            <a:endParaRPr lang="en-US"/>
          </a:p>
        </p:txBody>
      </p:sp>
      <p:sp>
        <p:nvSpPr>
          <p:cNvPr id="455682" name="Rectangle 2"/>
          <p:cNvSpPr>
            <a:spLocks noGrp="1" noChangeArrowheads="1"/>
          </p:cNvSpPr>
          <p:nvPr>
            <p:ph type="title"/>
          </p:nvPr>
        </p:nvSpPr>
        <p:spPr/>
        <p:txBody>
          <a:bodyPr/>
          <a:lstStyle/>
          <a:p>
            <a:r>
              <a:rPr lang="en-US"/>
              <a:t>7.6.2 Describe the induced fit model.</a:t>
            </a:r>
          </a:p>
        </p:txBody>
      </p:sp>
      <p:sp>
        <p:nvSpPr>
          <p:cNvPr id="455683" name="Rectangle 3"/>
          <p:cNvSpPr>
            <a:spLocks noGrp="1" noChangeArrowheads="1"/>
          </p:cNvSpPr>
          <p:nvPr>
            <p:ph type="body" sz="half" idx="1"/>
          </p:nvPr>
        </p:nvSpPr>
        <p:spPr>
          <a:xfrm>
            <a:off x="914400" y="1600200"/>
            <a:ext cx="7239000" cy="1524000"/>
          </a:xfrm>
        </p:spPr>
        <p:txBody>
          <a:bodyPr/>
          <a:lstStyle/>
          <a:p>
            <a:r>
              <a:rPr lang="en-US" sz="2400"/>
              <a:t>The induced fit model is an extension of the lock and key model. It is important in accounting for the broad specificity of some enzymes.</a:t>
            </a:r>
          </a:p>
        </p:txBody>
      </p:sp>
      <p:pic>
        <p:nvPicPr>
          <p:cNvPr id="455684" name="Picture 4" descr="Two_substrates_c"/>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85800" y="3048000"/>
            <a:ext cx="8153400" cy="2995613"/>
          </a:xfrm>
          <a:ln>
            <a:solidFill>
              <a:schemeClr val="tx1"/>
            </a:solidFill>
            <a:miter lim="800000"/>
            <a:headEnd/>
            <a:tailEnd/>
          </a:ln>
        </p:spPr>
      </p:pic>
      <p:sp>
        <p:nvSpPr>
          <p:cNvPr id="455685" name="Text Box 5"/>
          <p:cNvSpPr txBox="1">
            <a:spLocks noChangeArrowheads="1"/>
          </p:cNvSpPr>
          <p:nvPr/>
        </p:nvSpPr>
        <p:spPr bwMode="auto">
          <a:xfrm>
            <a:off x="2438400" y="6248400"/>
            <a:ext cx="3886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Courtesy of Jerry Crimson Mann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7BBFD749-EC13-41C9-BDB4-8217D8A67A8D}" type="slidenum">
              <a:rPr lang="en-US"/>
              <a:pPr/>
              <a:t>80</a:t>
            </a:fld>
            <a:endParaRPr lang="en-US"/>
          </a:p>
        </p:txBody>
      </p:sp>
      <p:sp>
        <p:nvSpPr>
          <p:cNvPr id="509954" name="Rectangle 2"/>
          <p:cNvSpPr>
            <a:spLocks noGrp="1" noChangeArrowheads="1"/>
          </p:cNvSpPr>
          <p:nvPr>
            <p:ph type="title"/>
          </p:nvPr>
        </p:nvSpPr>
        <p:spPr/>
        <p:txBody>
          <a:bodyPr/>
          <a:lstStyle/>
          <a:p>
            <a:r>
              <a:rPr lang="en-US" sz="2800"/>
              <a:t>10.3.2 Explain that polygenic inheritance can contribute to continuous variation using </a:t>
            </a:r>
            <a:br>
              <a:rPr lang="en-US" sz="2800"/>
            </a:br>
            <a:r>
              <a:rPr lang="en-US" sz="2800"/>
              <a:t>two examples.</a:t>
            </a:r>
          </a:p>
        </p:txBody>
      </p:sp>
      <p:sp>
        <p:nvSpPr>
          <p:cNvPr id="509955" name="Rectangle 3"/>
          <p:cNvSpPr>
            <a:spLocks noGrp="1" noChangeArrowheads="1"/>
          </p:cNvSpPr>
          <p:nvPr>
            <p:ph type="body" sz="half" idx="1"/>
          </p:nvPr>
        </p:nvSpPr>
        <p:spPr>
          <a:xfrm>
            <a:off x="609600" y="1600200"/>
            <a:ext cx="6324600" cy="4876800"/>
          </a:xfrm>
        </p:spPr>
        <p:txBody>
          <a:bodyPr/>
          <a:lstStyle/>
          <a:p>
            <a:pPr>
              <a:buFont typeface="Wingdings" pitchFamily="2" charset="2"/>
              <a:buNone/>
            </a:pPr>
            <a:r>
              <a:rPr lang="en-US" sz="2400"/>
              <a:t>1) </a:t>
            </a:r>
            <a:r>
              <a:rPr lang="en-US" sz="2400" u="sng"/>
              <a:t>Human skin color-</a:t>
            </a:r>
            <a:r>
              <a:rPr lang="en-US" sz="2400"/>
              <a:t> is thought to be controlled by at least 3 independent genes.</a:t>
            </a:r>
          </a:p>
          <a:p>
            <a:pPr algn="ctr">
              <a:buFont typeface="Wingdings" pitchFamily="2" charset="2"/>
              <a:buNone/>
            </a:pPr>
            <a:r>
              <a:rPr lang="en-US" sz="2400"/>
              <a:t>AABBCC  x   aabbcc</a:t>
            </a:r>
          </a:p>
          <a:p>
            <a:pPr>
              <a:buFont typeface="Wingdings" pitchFamily="2" charset="2"/>
              <a:buNone/>
            </a:pPr>
            <a:r>
              <a:rPr lang="en-US" sz="2400"/>
              <a:t>F</a:t>
            </a:r>
            <a:r>
              <a:rPr lang="en-US" sz="2400" baseline="-25000"/>
              <a:t>1</a:t>
            </a:r>
            <a:r>
              <a:rPr lang="en-US" sz="2400"/>
              <a:t> = AaBbCc , then perform a dihybird cross (AaBbCc), and there are </a:t>
            </a:r>
            <a:r>
              <a:rPr lang="en-US" sz="2400" i="1"/>
              <a:t>many</a:t>
            </a:r>
            <a:r>
              <a:rPr lang="en-US" sz="2400"/>
              <a:t> possible outcomes, such as:</a:t>
            </a:r>
          </a:p>
          <a:p>
            <a:pPr>
              <a:buFont typeface="Wingdings" pitchFamily="2" charset="2"/>
              <a:buNone/>
            </a:pPr>
            <a:r>
              <a:rPr lang="en-US" sz="2400"/>
              <a:t>      AABBCc, AABBcc, AABbcc, AAbbcc, etc.</a:t>
            </a:r>
          </a:p>
          <a:p>
            <a:pPr>
              <a:buFont typeface="Wingdings" pitchFamily="2" charset="2"/>
              <a:buNone/>
            </a:pPr>
            <a:endParaRPr lang="en-US" sz="2400"/>
          </a:p>
          <a:p>
            <a:pPr>
              <a:buFont typeface="Wingdings" pitchFamily="2" charset="2"/>
              <a:buNone/>
            </a:pPr>
            <a:r>
              <a:rPr lang="en-US" sz="2400"/>
              <a:t>2) </a:t>
            </a:r>
            <a:r>
              <a:rPr lang="en-US" sz="2400" u="sng"/>
              <a:t>Human hair color-</a:t>
            </a:r>
            <a:r>
              <a:rPr lang="en-US" sz="2400"/>
              <a:t> is also thought to be controlled but multiple genes, accounting for the large variety in shade.</a:t>
            </a:r>
          </a:p>
        </p:txBody>
      </p:sp>
      <p:pic>
        <p:nvPicPr>
          <p:cNvPr id="509956" name="Picture 4" descr="oprah"/>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010400" y="1981200"/>
            <a:ext cx="1781175" cy="3200400"/>
          </a:xfrm>
          <a:ln>
            <a:solidFill>
              <a:schemeClr val="tx1"/>
            </a:solid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47D6AE3A-5685-4B7C-A827-E2D629BEBF4A}" type="slidenum">
              <a:rPr lang="en-US"/>
              <a:pPr/>
              <a:t>81</a:t>
            </a:fld>
            <a:endParaRPr lang="en-US"/>
          </a:p>
        </p:txBody>
      </p:sp>
      <p:sp>
        <p:nvSpPr>
          <p:cNvPr id="524290" name="Rectangle 2"/>
          <p:cNvSpPr>
            <a:spLocks noGrp="1" noChangeArrowheads="1"/>
          </p:cNvSpPr>
          <p:nvPr>
            <p:ph type="ctrTitle"/>
          </p:nvPr>
        </p:nvSpPr>
        <p:spPr/>
        <p:txBody>
          <a:bodyPr/>
          <a:lstStyle/>
          <a:p>
            <a:r>
              <a:rPr lang="en-US" i="1"/>
              <a:t>Unit 11: Human Health and Physiology</a:t>
            </a:r>
          </a:p>
        </p:txBody>
      </p:sp>
      <p:sp>
        <p:nvSpPr>
          <p:cNvPr id="524291" name="Rectangle 3"/>
          <p:cNvSpPr>
            <a:spLocks noGrp="1" noChangeArrowheads="1"/>
          </p:cNvSpPr>
          <p:nvPr>
            <p:ph type="subTitle" idx="1"/>
          </p:nvPr>
        </p:nvSpPr>
        <p:spPr/>
        <p:txBody>
          <a:bodyPr/>
          <a:lstStyle/>
          <a:p>
            <a:pPr algn="l"/>
            <a:r>
              <a:rPr lang="en-US" sz="3600"/>
              <a:t>Lesson 11.1 Defense Against Infectious Disease</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6B3F9DDB-199D-466E-923D-84AA873FF081}" type="slidenum">
              <a:rPr lang="en-US"/>
              <a:pPr/>
              <a:t>82</a:t>
            </a:fld>
            <a:endParaRPr lang="en-US"/>
          </a:p>
        </p:txBody>
      </p:sp>
      <p:sp>
        <p:nvSpPr>
          <p:cNvPr id="525314" name="Rectangle 2"/>
          <p:cNvSpPr>
            <a:spLocks noGrp="1" noChangeArrowheads="1"/>
          </p:cNvSpPr>
          <p:nvPr>
            <p:ph type="title"/>
          </p:nvPr>
        </p:nvSpPr>
        <p:spPr/>
        <p:txBody>
          <a:bodyPr/>
          <a:lstStyle/>
          <a:p>
            <a:r>
              <a:rPr lang="en-US"/>
              <a:t>11.1.1 Describe the process of clotting.</a:t>
            </a:r>
          </a:p>
        </p:txBody>
      </p:sp>
      <p:pic>
        <p:nvPicPr>
          <p:cNvPr id="525315" name="Picture 3" descr="clotting_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62000" y="3505200"/>
            <a:ext cx="5410200" cy="2784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5316" name="Rectangle 4"/>
          <p:cNvSpPr>
            <a:spLocks noGrp="1" noChangeArrowheads="1"/>
          </p:cNvSpPr>
          <p:nvPr>
            <p:ph type="body" idx="4294967295"/>
          </p:nvPr>
        </p:nvSpPr>
        <p:spPr>
          <a:xfrm>
            <a:off x="914400" y="1600200"/>
            <a:ext cx="7543800" cy="1981200"/>
          </a:xfrm>
        </p:spPr>
        <p:txBody>
          <a:bodyPr/>
          <a:lstStyle/>
          <a:p>
            <a:pPr>
              <a:lnSpc>
                <a:spcPct val="90000"/>
              </a:lnSpc>
            </a:pPr>
            <a:r>
              <a:rPr lang="en-US" sz="2400"/>
              <a:t>1) Platelets and damaged cells release clotting factors.</a:t>
            </a:r>
          </a:p>
          <a:p>
            <a:pPr>
              <a:lnSpc>
                <a:spcPct val="90000"/>
              </a:lnSpc>
            </a:pPr>
            <a:r>
              <a:rPr lang="en-US" sz="2400"/>
              <a:t>2) Prothrombin</a:t>
            </a:r>
            <a:r>
              <a:rPr lang="en-US" sz="2400">
                <a:sym typeface="Wingdings" pitchFamily="2" charset="2"/>
              </a:rPr>
              <a:t>thrombin</a:t>
            </a:r>
          </a:p>
          <a:p>
            <a:pPr>
              <a:lnSpc>
                <a:spcPct val="90000"/>
              </a:lnSpc>
            </a:pPr>
            <a:r>
              <a:rPr lang="en-US" sz="2400">
                <a:sym typeface="Wingdings" pitchFamily="2" charset="2"/>
              </a:rPr>
              <a:t>3) Fibrinogenfibrin, which captures red blood cells.</a:t>
            </a:r>
          </a:p>
        </p:txBody>
      </p:sp>
      <p:pic>
        <p:nvPicPr>
          <p:cNvPr id="525317" name="Picture 5" descr="blood-clo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324600" y="3581400"/>
            <a:ext cx="2381250" cy="2381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0"/>
          </p:nvPr>
        </p:nvSpPr>
        <p:spPr/>
        <p:txBody>
          <a:bodyPr/>
          <a:lstStyle/>
          <a:p>
            <a:fld id="{A64AAFBD-2057-4125-BCE2-A8AB2EE89582}" type="slidenum">
              <a:rPr lang="en-US"/>
              <a:pPr/>
              <a:t>83</a:t>
            </a:fld>
            <a:endParaRPr lang="en-US"/>
          </a:p>
        </p:txBody>
      </p:sp>
      <p:sp>
        <p:nvSpPr>
          <p:cNvPr id="526338" name="Rectangle 2"/>
          <p:cNvSpPr>
            <a:spLocks noGrp="1" noChangeArrowheads="1"/>
          </p:cNvSpPr>
          <p:nvPr>
            <p:ph type="title"/>
          </p:nvPr>
        </p:nvSpPr>
        <p:spPr/>
        <p:txBody>
          <a:bodyPr/>
          <a:lstStyle/>
          <a:p>
            <a:r>
              <a:rPr lang="en-US" sz="2800"/>
              <a:t>11.1.2 Outline the principle of challenge and response, clonal selection and memory cells </a:t>
            </a:r>
            <a:br>
              <a:rPr lang="en-US" sz="2800"/>
            </a:br>
            <a:r>
              <a:rPr lang="en-US" sz="2800"/>
              <a:t>as the basis of immunity.</a:t>
            </a:r>
          </a:p>
        </p:txBody>
      </p:sp>
      <p:pic>
        <p:nvPicPr>
          <p:cNvPr id="526339" name="Picture 3" descr="immune_respons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600200" y="1676400"/>
            <a:ext cx="6400800" cy="48006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69F32E3A-C8FE-48E0-BDFA-6F5A05ADB5B6}" type="slidenum">
              <a:rPr lang="en-US"/>
              <a:pPr/>
              <a:t>84</a:t>
            </a:fld>
            <a:endParaRPr lang="en-US"/>
          </a:p>
        </p:txBody>
      </p:sp>
      <p:sp>
        <p:nvSpPr>
          <p:cNvPr id="527362" name="Rectangle 2"/>
          <p:cNvSpPr>
            <a:spLocks noGrp="1" noChangeArrowheads="1"/>
          </p:cNvSpPr>
          <p:nvPr>
            <p:ph type="title"/>
          </p:nvPr>
        </p:nvSpPr>
        <p:spPr/>
        <p:txBody>
          <a:bodyPr/>
          <a:lstStyle/>
          <a:p>
            <a:r>
              <a:rPr lang="en-US" sz="3200"/>
              <a:t>11.1.3 Define active immunity and passive immunity.</a:t>
            </a:r>
          </a:p>
        </p:txBody>
      </p:sp>
      <p:sp>
        <p:nvSpPr>
          <p:cNvPr id="527363" name="Rectangle 3"/>
          <p:cNvSpPr>
            <a:spLocks noGrp="1" noChangeArrowheads="1"/>
          </p:cNvSpPr>
          <p:nvPr>
            <p:ph type="body" sz="half" idx="1"/>
          </p:nvPr>
        </p:nvSpPr>
        <p:spPr>
          <a:xfrm>
            <a:off x="685800" y="1600200"/>
            <a:ext cx="4724400" cy="4876800"/>
          </a:xfrm>
        </p:spPr>
        <p:txBody>
          <a:bodyPr/>
          <a:lstStyle/>
          <a:p>
            <a:pPr>
              <a:lnSpc>
                <a:spcPct val="90000"/>
              </a:lnSpc>
              <a:buFont typeface="Wingdings" pitchFamily="2" charset="2"/>
              <a:buNone/>
            </a:pPr>
            <a:r>
              <a:rPr lang="en-US" sz="2400" u="sng"/>
              <a:t>Active immunity-</a:t>
            </a:r>
            <a:r>
              <a:rPr lang="en-US" sz="2400"/>
              <a:t> immunity due to the production of antibodies by the organism itself after the body’s defense mechanisms have been stimulated by invasion of foreign microorganisms.</a:t>
            </a:r>
          </a:p>
          <a:p>
            <a:pPr>
              <a:lnSpc>
                <a:spcPct val="90000"/>
              </a:lnSpc>
              <a:buFont typeface="Wingdings" pitchFamily="2" charset="2"/>
              <a:buNone/>
            </a:pPr>
            <a:r>
              <a:rPr lang="en-US" sz="2400" u="sng"/>
              <a:t>Passive immunity-</a:t>
            </a:r>
            <a:r>
              <a:rPr lang="en-US" sz="2400"/>
              <a:t> immunity due to the acquisition of antibodies from another organism in which active immunity has been stimulated, including via placenta or in the colostrum.</a:t>
            </a:r>
            <a:endParaRPr lang="en-US" sz="2400" u="sng"/>
          </a:p>
        </p:txBody>
      </p:sp>
      <p:pic>
        <p:nvPicPr>
          <p:cNvPr id="527364" name="Picture 4" descr="Reassortment_HiR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91200" y="1676400"/>
            <a:ext cx="2722563" cy="4648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8FFDCD58-33DB-4759-A1B6-85B0EC2A0D80}" type="slidenum">
              <a:rPr lang="en-US"/>
              <a:pPr/>
              <a:t>85</a:t>
            </a:fld>
            <a:endParaRPr lang="en-US"/>
          </a:p>
        </p:txBody>
      </p:sp>
      <p:sp>
        <p:nvSpPr>
          <p:cNvPr id="528386" name="Rectangle 2"/>
          <p:cNvSpPr>
            <a:spLocks noGrp="1" noChangeArrowheads="1"/>
          </p:cNvSpPr>
          <p:nvPr>
            <p:ph type="title"/>
          </p:nvPr>
        </p:nvSpPr>
        <p:spPr/>
        <p:txBody>
          <a:bodyPr/>
          <a:lstStyle/>
          <a:p>
            <a:r>
              <a:rPr lang="en-US" sz="3200"/>
              <a:t>11.1.4 Explain antibody production.</a:t>
            </a:r>
          </a:p>
        </p:txBody>
      </p:sp>
      <p:sp>
        <p:nvSpPr>
          <p:cNvPr id="528387" name="Rectangle 3"/>
          <p:cNvSpPr>
            <a:spLocks noGrp="1" noChangeArrowheads="1"/>
          </p:cNvSpPr>
          <p:nvPr>
            <p:ph type="body" sz="half" idx="1"/>
          </p:nvPr>
        </p:nvSpPr>
        <p:spPr>
          <a:xfrm>
            <a:off x="609600" y="1600200"/>
            <a:ext cx="4953000" cy="4724400"/>
          </a:xfrm>
        </p:spPr>
        <p:txBody>
          <a:bodyPr/>
          <a:lstStyle/>
          <a:p>
            <a:r>
              <a:rPr lang="en-US" sz="2400"/>
              <a:t>1) Macrophage presents antigen to helper T cell</a:t>
            </a:r>
          </a:p>
          <a:p>
            <a:r>
              <a:rPr lang="en-US" sz="2400"/>
              <a:t>2) Helper T cell activates B cell</a:t>
            </a:r>
          </a:p>
          <a:p>
            <a:r>
              <a:rPr lang="en-US" sz="2400"/>
              <a:t>3) B cells divide to form clones of plasma cells and memory cells, which secrete antibodies.</a:t>
            </a:r>
          </a:p>
          <a:p>
            <a:endParaRPr lang="en-US" sz="2400"/>
          </a:p>
          <a:p>
            <a:r>
              <a:rPr lang="en-US" sz="2400" u="sng"/>
              <a:t>Plasma cells-</a:t>
            </a:r>
            <a:r>
              <a:rPr lang="en-US" sz="2400"/>
              <a:t> fight the pathogen immediately.</a:t>
            </a:r>
          </a:p>
          <a:p>
            <a:r>
              <a:rPr lang="en-US" sz="2400" u="sng"/>
              <a:t>Memory cells-</a:t>
            </a:r>
            <a:r>
              <a:rPr lang="en-US" sz="2400"/>
              <a:t> stay in body, armed and ready if the pathogen appears in again in the future.</a:t>
            </a:r>
          </a:p>
        </p:txBody>
      </p:sp>
      <p:pic>
        <p:nvPicPr>
          <p:cNvPr id="528388" name="Picture 4" descr="Antibod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81650" y="1752600"/>
            <a:ext cx="3238500" cy="4572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F5B6448-5C60-4AB6-98F5-D3DF58B95561}" type="slidenum">
              <a:rPr lang="en-US"/>
              <a:pPr/>
              <a:t>86</a:t>
            </a:fld>
            <a:endParaRPr lang="en-US"/>
          </a:p>
        </p:txBody>
      </p:sp>
      <p:sp>
        <p:nvSpPr>
          <p:cNvPr id="530434" name="Rectangle 2"/>
          <p:cNvSpPr>
            <a:spLocks noGrp="1" noChangeArrowheads="1"/>
          </p:cNvSpPr>
          <p:nvPr>
            <p:ph type="title"/>
          </p:nvPr>
        </p:nvSpPr>
        <p:spPr>
          <a:xfrm>
            <a:off x="914400" y="228600"/>
            <a:ext cx="7772400" cy="1192213"/>
          </a:xfrm>
        </p:spPr>
        <p:txBody>
          <a:bodyPr/>
          <a:lstStyle/>
          <a:p>
            <a:r>
              <a:rPr lang="en-US" sz="2800"/>
              <a:t>11.1.5 Describe the production of monoclonal antibodies, and include one use in diagnosis </a:t>
            </a:r>
            <a:br>
              <a:rPr lang="en-US" sz="2800"/>
            </a:br>
            <a:r>
              <a:rPr lang="en-US" sz="2800"/>
              <a:t>and one use in treatment.</a:t>
            </a:r>
          </a:p>
        </p:txBody>
      </p:sp>
      <p:sp>
        <p:nvSpPr>
          <p:cNvPr id="530435" name="Rectangle 3"/>
          <p:cNvSpPr>
            <a:spLocks noGrp="1" noChangeArrowheads="1"/>
          </p:cNvSpPr>
          <p:nvPr>
            <p:ph type="body" sz="half" idx="1"/>
          </p:nvPr>
        </p:nvSpPr>
        <p:spPr>
          <a:xfrm>
            <a:off x="609600" y="1600200"/>
            <a:ext cx="8534400" cy="1905000"/>
          </a:xfrm>
        </p:spPr>
        <p:txBody>
          <a:bodyPr/>
          <a:lstStyle/>
          <a:p>
            <a:r>
              <a:rPr lang="en-US" sz="2400"/>
              <a:t>Monoclonal antibodies are produced by fusing cancerous tumor cells with B-cells.  This hybrid cell then proliferates and produces antibodies in perpetuity. </a:t>
            </a:r>
          </a:p>
          <a:p>
            <a:r>
              <a:rPr lang="en-US" sz="2400" u="sng"/>
              <a:t>Diagnosis-</a:t>
            </a:r>
            <a:r>
              <a:rPr lang="en-US" sz="2400"/>
              <a:t> used to detect HIV in the blood stream, as well as HCG in pregnancy tests.</a:t>
            </a:r>
          </a:p>
          <a:p>
            <a:r>
              <a:rPr lang="en-US" sz="2400" u="sng"/>
              <a:t>Treatment</a:t>
            </a:r>
            <a:r>
              <a:rPr lang="en-US" sz="2400"/>
              <a:t>- emergency treatment of rabies, blood and tissue typing for transplants.</a:t>
            </a:r>
          </a:p>
        </p:txBody>
      </p:sp>
      <p:pic>
        <p:nvPicPr>
          <p:cNvPr id="530436" name="Picture 4" descr="MonoclonalAb"/>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81600" y="4267200"/>
            <a:ext cx="3200400" cy="2136775"/>
          </a:xfrm>
          <a:solidFill>
            <a:schemeClr val="tx1"/>
          </a:solidFill>
          <a:ln>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7628E67D-3A5A-4C5D-AC70-FEE41956F4DC}" type="slidenum">
              <a:rPr lang="en-US"/>
              <a:pPr/>
              <a:t>87</a:t>
            </a:fld>
            <a:endParaRPr lang="en-US"/>
          </a:p>
        </p:txBody>
      </p:sp>
      <p:sp>
        <p:nvSpPr>
          <p:cNvPr id="531458" name="Rectangle 2"/>
          <p:cNvSpPr>
            <a:spLocks noGrp="1" noChangeArrowheads="1"/>
          </p:cNvSpPr>
          <p:nvPr>
            <p:ph type="title"/>
          </p:nvPr>
        </p:nvSpPr>
        <p:spPr/>
        <p:txBody>
          <a:bodyPr/>
          <a:lstStyle/>
          <a:p>
            <a:r>
              <a:rPr lang="en-US" sz="3200"/>
              <a:t>11.1.6 Explain the principle </a:t>
            </a:r>
            <a:br>
              <a:rPr lang="en-US" sz="3200"/>
            </a:br>
            <a:r>
              <a:rPr lang="en-US" sz="3200"/>
              <a:t>of vaccination.</a:t>
            </a:r>
          </a:p>
        </p:txBody>
      </p:sp>
      <p:sp>
        <p:nvSpPr>
          <p:cNvPr id="531459" name="Rectangle 3"/>
          <p:cNvSpPr>
            <a:spLocks noGrp="1" noChangeArrowheads="1"/>
          </p:cNvSpPr>
          <p:nvPr>
            <p:ph type="body" sz="half" idx="1"/>
          </p:nvPr>
        </p:nvSpPr>
        <p:spPr>
          <a:xfrm>
            <a:off x="609600" y="1600200"/>
            <a:ext cx="3886200" cy="4572000"/>
          </a:xfrm>
        </p:spPr>
        <p:txBody>
          <a:bodyPr/>
          <a:lstStyle/>
          <a:p>
            <a:r>
              <a:rPr lang="en-US" sz="2400"/>
              <a:t>A vaccine introduces the disabled pathogen in some for to the body, stimulating an immune response. Memory cells are created and circulate in the body, in case the real pathogen ever shows up.</a:t>
            </a:r>
          </a:p>
        </p:txBody>
      </p:sp>
      <p:pic>
        <p:nvPicPr>
          <p:cNvPr id="531460" name="Picture 4" descr="Vaccines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724400" y="2209800"/>
            <a:ext cx="3962400" cy="2906713"/>
          </a:xfrm>
          <a:solidFill>
            <a:schemeClr val="bg1"/>
          </a:solidFill>
          <a:ln>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D7947BC1-9847-454B-A7E4-3C9BB05DF197}" type="slidenum">
              <a:rPr lang="en-US"/>
              <a:pPr/>
              <a:t>88</a:t>
            </a:fld>
            <a:endParaRPr lang="en-US"/>
          </a:p>
        </p:txBody>
      </p:sp>
      <p:sp>
        <p:nvSpPr>
          <p:cNvPr id="532482" name="Rectangle 2"/>
          <p:cNvSpPr>
            <a:spLocks noGrp="1" noChangeArrowheads="1"/>
          </p:cNvSpPr>
          <p:nvPr>
            <p:ph type="title"/>
          </p:nvPr>
        </p:nvSpPr>
        <p:spPr/>
        <p:txBody>
          <a:bodyPr/>
          <a:lstStyle/>
          <a:p>
            <a:r>
              <a:rPr lang="en-US" sz="3200"/>
              <a:t>11.1.7 Discuss the benefits and dangers of vaccination.</a:t>
            </a:r>
          </a:p>
        </p:txBody>
      </p:sp>
      <p:sp>
        <p:nvSpPr>
          <p:cNvPr id="532483" name="Rectangle 3"/>
          <p:cNvSpPr>
            <a:spLocks noGrp="1" noChangeArrowheads="1"/>
          </p:cNvSpPr>
          <p:nvPr>
            <p:ph type="body" sz="half" idx="1"/>
          </p:nvPr>
        </p:nvSpPr>
        <p:spPr/>
        <p:txBody>
          <a:bodyPr/>
          <a:lstStyle/>
          <a:p>
            <a:r>
              <a:rPr lang="en-US" sz="2000" u="sng"/>
              <a:t>Benefits:</a:t>
            </a:r>
            <a:r>
              <a:rPr lang="en-US" sz="2000"/>
              <a:t> total elimination of diseases, prevention of pandemics and epidemics, decreaded health-care costs and prevention of harmful side-effects of disease.</a:t>
            </a:r>
          </a:p>
          <a:p>
            <a:pPr>
              <a:buFont typeface="Wingdings" pitchFamily="2" charset="2"/>
              <a:buNone/>
            </a:pPr>
            <a:endParaRPr lang="en-US" sz="2000"/>
          </a:p>
          <a:p>
            <a:r>
              <a:rPr lang="en-US" sz="2000" u="sng"/>
              <a:t>Dangers</a:t>
            </a:r>
            <a:r>
              <a:rPr lang="en-US" sz="2000"/>
              <a:t>: possible toxic effects of mercury in vaccines, possible overload of immune system, possible links with autism.</a:t>
            </a:r>
          </a:p>
        </p:txBody>
      </p:sp>
      <p:pic>
        <p:nvPicPr>
          <p:cNvPr id="532484" name="Picture 4" descr="Stamp-ctc-polio-vacci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48238" y="1900238"/>
            <a:ext cx="3506787" cy="35115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781B575C-D306-4A13-BF9D-DCFC4B83DF3E}" type="slidenum">
              <a:rPr lang="en-US"/>
              <a:pPr/>
              <a:t>89</a:t>
            </a:fld>
            <a:endParaRPr lang="en-US"/>
          </a:p>
        </p:txBody>
      </p:sp>
      <p:sp>
        <p:nvSpPr>
          <p:cNvPr id="533506" name="Rectangle 2"/>
          <p:cNvSpPr>
            <a:spLocks noGrp="1" noChangeArrowheads="1"/>
          </p:cNvSpPr>
          <p:nvPr>
            <p:ph type="ctrTitle"/>
          </p:nvPr>
        </p:nvSpPr>
        <p:spPr/>
        <p:txBody>
          <a:bodyPr/>
          <a:lstStyle/>
          <a:p>
            <a:r>
              <a:rPr lang="en-US" i="1"/>
              <a:t>Unit 11: Human Health and Physiology</a:t>
            </a:r>
          </a:p>
        </p:txBody>
      </p:sp>
      <p:sp>
        <p:nvSpPr>
          <p:cNvPr id="533507" name="Rectangle 3"/>
          <p:cNvSpPr>
            <a:spLocks noGrp="1" noChangeArrowheads="1"/>
          </p:cNvSpPr>
          <p:nvPr>
            <p:ph type="subTitle" idx="1"/>
          </p:nvPr>
        </p:nvSpPr>
        <p:spPr/>
        <p:txBody>
          <a:bodyPr/>
          <a:lstStyle/>
          <a:p>
            <a:pPr algn="l"/>
            <a:r>
              <a:rPr lang="en-US" sz="4000"/>
              <a:t>Lesson 11.2 Muscles and Movement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0602C134-BEB3-4C1A-B556-FC0EB631EB71}" type="slidenum">
              <a:rPr lang="en-US"/>
              <a:pPr/>
              <a:t>9</a:t>
            </a:fld>
            <a:endParaRPr lang="en-US"/>
          </a:p>
        </p:txBody>
      </p:sp>
      <p:sp>
        <p:nvSpPr>
          <p:cNvPr id="456706" name="Rectangle 2"/>
          <p:cNvSpPr>
            <a:spLocks noGrp="1" noChangeArrowheads="1"/>
          </p:cNvSpPr>
          <p:nvPr>
            <p:ph type="title"/>
          </p:nvPr>
        </p:nvSpPr>
        <p:spPr/>
        <p:txBody>
          <a:bodyPr/>
          <a:lstStyle/>
          <a:p>
            <a:r>
              <a:rPr lang="en-US" sz="2800"/>
              <a:t>7.6.3 Explain that enzymes lower the activation energy of the chemical reactions that </a:t>
            </a:r>
            <a:br>
              <a:rPr lang="en-US" sz="2800"/>
            </a:br>
            <a:r>
              <a:rPr lang="en-US" sz="2800"/>
              <a:t>they catalyse.</a:t>
            </a:r>
          </a:p>
        </p:txBody>
      </p:sp>
      <p:pic>
        <p:nvPicPr>
          <p:cNvPr id="456707" name="Picture 3" descr="Activation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00200" y="1600200"/>
            <a:ext cx="6134100" cy="480695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6708" name="Text Box 4"/>
          <p:cNvSpPr txBox="1">
            <a:spLocks noChangeArrowheads="1"/>
          </p:cNvSpPr>
          <p:nvPr/>
        </p:nvSpPr>
        <p:spPr bwMode="auto">
          <a:xfrm>
            <a:off x="2590800" y="6491288"/>
            <a:ext cx="3886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ZapfHumnst BT" pitchFamily="34" charset="0"/>
              </a:rPr>
              <a:t>Courtesy of Jerry Crimson Mann</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45AB9144-2A34-4615-8263-C59A68EC8640}" type="slidenum">
              <a:rPr lang="en-US"/>
              <a:pPr/>
              <a:t>90</a:t>
            </a:fld>
            <a:endParaRPr lang="en-US"/>
          </a:p>
        </p:txBody>
      </p:sp>
      <p:sp>
        <p:nvSpPr>
          <p:cNvPr id="541698" name="Rectangle 2"/>
          <p:cNvSpPr>
            <a:spLocks noGrp="1" noChangeArrowheads="1"/>
          </p:cNvSpPr>
          <p:nvPr>
            <p:ph type="title"/>
          </p:nvPr>
        </p:nvSpPr>
        <p:spPr>
          <a:xfrm>
            <a:off x="914400" y="0"/>
            <a:ext cx="7772400" cy="1524000"/>
          </a:xfrm>
        </p:spPr>
        <p:txBody>
          <a:bodyPr/>
          <a:lstStyle/>
          <a:p>
            <a:r>
              <a:rPr lang="en-US" sz="2800"/>
              <a:t>11.2.1 State the role of bones, ligaments, muscles, tendons and nerves in human movement.</a:t>
            </a:r>
          </a:p>
        </p:txBody>
      </p:sp>
      <p:sp>
        <p:nvSpPr>
          <p:cNvPr id="541699" name="Rectangle 3"/>
          <p:cNvSpPr>
            <a:spLocks noGrp="1" noChangeArrowheads="1"/>
          </p:cNvSpPr>
          <p:nvPr>
            <p:ph type="body" sz="half" idx="1"/>
          </p:nvPr>
        </p:nvSpPr>
        <p:spPr>
          <a:xfrm>
            <a:off x="914400" y="1600200"/>
            <a:ext cx="6172200" cy="2590800"/>
          </a:xfrm>
        </p:spPr>
        <p:txBody>
          <a:bodyPr/>
          <a:lstStyle/>
          <a:p>
            <a:pPr>
              <a:buFont typeface="Wingdings" pitchFamily="2" charset="2"/>
              <a:buNone/>
            </a:pPr>
            <a:r>
              <a:rPr lang="en-US" sz="2400"/>
              <a:t>1) A nerve impulse reaches muscle.</a:t>
            </a:r>
          </a:p>
          <a:p>
            <a:pPr>
              <a:buFont typeface="Wingdings" pitchFamily="2" charset="2"/>
              <a:buNone/>
            </a:pPr>
            <a:r>
              <a:rPr lang="en-US" sz="2400"/>
              <a:t>2) The impulse triggers muscle contraction.</a:t>
            </a:r>
          </a:p>
          <a:p>
            <a:pPr>
              <a:buFont typeface="Wingdings" pitchFamily="2" charset="2"/>
              <a:buNone/>
            </a:pPr>
            <a:r>
              <a:rPr lang="en-US" sz="2400"/>
              <a:t>3) Muscles are attached to bone by tendon.</a:t>
            </a:r>
          </a:p>
          <a:p>
            <a:pPr>
              <a:buFont typeface="Wingdings" pitchFamily="2" charset="2"/>
              <a:buNone/>
            </a:pPr>
            <a:r>
              <a:rPr lang="en-US" sz="2400"/>
              <a:t>4) Bone moves.</a:t>
            </a:r>
          </a:p>
          <a:p>
            <a:pPr>
              <a:buFont typeface="Wingdings" pitchFamily="2" charset="2"/>
              <a:buNone/>
            </a:pPr>
            <a:r>
              <a:rPr lang="en-US" sz="2400"/>
              <a:t>5) Bones are attached to other bones by ligaments.</a:t>
            </a:r>
          </a:p>
          <a:p>
            <a:endParaRPr lang="en-US" sz="2400"/>
          </a:p>
        </p:txBody>
      </p:sp>
      <p:pic>
        <p:nvPicPr>
          <p:cNvPr id="541700" name="Picture 4" descr="Muybridge_runn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914400" y="4343400"/>
            <a:ext cx="7772400" cy="192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FD6F8C7A-9ADD-4DDF-94F3-BAA27A3F60F5}" type="slidenum">
              <a:rPr lang="en-US"/>
              <a:pPr/>
              <a:t>91</a:t>
            </a:fld>
            <a:endParaRPr lang="en-US"/>
          </a:p>
        </p:txBody>
      </p:sp>
      <p:sp>
        <p:nvSpPr>
          <p:cNvPr id="542722" name="Rectangle 2"/>
          <p:cNvSpPr>
            <a:spLocks noGrp="1" noChangeArrowheads="1"/>
          </p:cNvSpPr>
          <p:nvPr>
            <p:ph type="title"/>
          </p:nvPr>
        </p:nvSpPr>
        <p:spPr/>
        <p:txBody>
          <a:bodyPr/>
          <a:lstStyle/>
          <a:p>
            <a:r>
              <a:rPr lang="en-US" sz="3200"/>
              <a:t>11.2.2 Draw a diagram of the </a:t>
            </a:r>
            <a:br>
              <a:rPr lang="en-US" sz="3200"/>
            </a:br>
            <a:r>
              <a:rPr lang="en-US" sz="3200"/>
              <a:t>human elbow joint.</a:t>
            </a:r>
          </a:p>
        </p:txBody>
      </p:sp>
      <p:sp>
        <p:nvSpPr>
          <p:cNvPr id="542723" name="Rectangle 3"/>
          <p:cNvSpPr>
            <a:spLocks noGrp="1" noChangeArrowheads="1"/>
          </p:cNvSpPr>
          <p:nvPr>
            <p:ph type="body" sz="half" idx="1"/>
          </p:nvPr>
        </p:nvSpPr>
        <p:spPr>
          <a:xfrm>
            <a:off x="914400" y="1600200"/>
            <a:ext cx="6934200" cy="1524000"/>
          </a:xfrm>
        </p:spPr>
        <p:txBody>
          <a:bodyPr/>
          <a:lstStyle/>
          <a:p>
            <a:r>
              <a:rPr lang="en-US" sz="2400"/>
              <a:t>Identify: cartilage, synovial fluid, tendons, ligaments, radius, ulna, bicep, tricep.</a:t>
            </a:r>
          </a:p>
        </p:txBody>
      </p:sp>
      <p:pic>
        <p:nvPicPr>
          <p:cNvPr id="542724" name="Picture 4" descr="Elb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743200"/>
            <a:ext cx="4953000" cy="33940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DF6C519C-2F2F-4D88-A07B-75BCC01603A9}" type="slidenum">
              <a:rPr lang="en-US"/>
              <a:pPr/>
              <a:t>92</a:t>
            </a:fld>
            <a:endParaRPr lang="en-US"/>
          </a:p>
        </p:txBody>
      </p:sp>
      <p:sp>
        <p:nvSpPr>
          <p:cNvPr id="543746" name="Rectangle 2"/>
          <p:cNvSpPr>
            <a:spLocks noGrp="1" noChangeArrowheads="1"/>
          </p:cNvSpPr>
          <p:nvPr>
            <p:ph type="title"/>
          </p:nvPr>
        </p:nvSpPr>
        <p:spPr/>
        <p:txBody>
          <a:bodyPr/>
          <a:lstStyle/>
          <a:p>
            <a:r>
              <a:rPr lang="en-US" sz="3200"/>
              <a:t>11.2.3 Outline the function of each of the structures named in the elbow joint.</a:t>
            </a:r>
          </a:p>
        </p:txBody>
      </p:sp>
      <p:sp>
        <p:nvSpPr>
          <p:cNvPr id="543747" name="Rectangle 3"/>
          <p:cNvSpPr>
            <a:spLocks noGrp="1" noChangeArrowheads="1"/>
          </p:cNvSpPr>
          <p:nvPr>
            <p:ph type="body" sz="half" idx="1"/>
          </p:nvPr>
        </p:nvSpPr>
        <p:spPr>
          <a:xfrm>
            <a:off x="914400" y="1600200"/>
            <a:ext cx="4419600" cy="4876800"/>
          </a:xfrm>
        </p:spPr>
        <p:txBody>
          <a:bodyPr/>
          <a:lstStyle/>
          <a:p>
            <a:r>
              <a:rPr lang="en-US" sz="2400" u="sng"/>
              <a:t>Cartilage and synovial fluid-</a:t>
            </a:r>
            <a:r>
              <a:rPr lang="en-US" sz="2400"/>
              <a:t> cushion against friction.</a:t>
            </a:r>
          </a:p>
          <a:p>
            <a:r>
              <a:rPr lang="en-US" sz="2400" u="sng"/>
              <a:t>Tendons-</a:t>
            </a:r>
            <a:r>
              <a:rPr lang="en-US" sz="2400"/>
              <a:t> connect bone to muscle.</a:t>
            </a:r>
          </a:p>
          <a:p>
            <a:r>
              <a:rPr lang="en-US" sz="2400" u="sng"/>
              <a:t>Ligaments-</a:t>
            </a:r>
            <a:r>
              <a:rPr lang="en-US" sz="2400"/>
              <a:t> connect bone to bone.</a:t>
            </a:r>
          </a:p>
          <a:p>
            <a:r>
              <a:rPr lang="en-US" sz="2400" u="sng"/>
              <a:t>Humerous-</a:t>
            </a:r>
            <a:r>
              <a:rPr lang="en-US" sz="2400"/>
              <a:t> connected to bicep and tricep muscle.</a:t>
            </a:r>
          </a:p>
          <a:p>
            <a:r>
              <a:rPr lang="en-US" sz="2400" u="sng"/>
              <a:t>Radius/Ulna</a:t>
            </a:r>
            <a:r>
              <a:rPr lang="en-US" sz="2400"/>
              <a:t>- help rotate forearm.</a:t>
            </a:r>
          </a:p>
          <a:p>
            <a:r>
              <a:rPr lang="en-US" sz="2400" u="sng"/>
              <a:t>Bicep/Tricep</a:t>
            </a:r>
            <a:r>
              <a:rPr lang="en-US" sz="2400"/>
              <a:t>- help lift and lower forearm.</a:t>
            </a:r>
          </a:p>
        </p:txBody>
      </p:sp>
      <p:pic>
        <p:nvPicPr>
          <p:cNvPr id="543748" name="Picture 4" descr="271395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57800" y="2057400"/>
            <a:ext cx="3363913" cy="3581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fld id="{BBCB17C8-C4CC-44CF-BA48-77E24FD1B021}" type="slidenum">
              <a:rPr lang="en-US"/>
              <a:pPr/>
              <a:t>93</a:t>
            </a:fld>
            <a:endParaRPr lang="en-US"/>
          </a:p>
        </p:txBody>
      </p:sp>
      <p:sp>
        <p:nvSpPr>
          <p:cNvPr id="779266" name="Rectangle 2"/>
          <p:cNvSpPr>
            <a:spLocks noGrp="1" noChangeArrowheads="1"/>
          </p:cNvSpPr>
          <p:nvPr>
            <p:ph type="title"/>
          </p:nvPr>
        </p:nvSpPr>
        <p:spPr/>
        <p:txBody>
          <a:bodyPr/>
          <a:lstStyle/>
          <a:p>
            <a:r>
              <a:rPr lang="en-US" sz="3200"/>
              <a:t>11.2.4 Compare the movements of the hip joint and the knee joint.</a:t>
            </a:r>
          </a:p>
        </p:txBody>
      </p:sp>
      <p:sp>
        <p:nvSpPr>
          <p:cNvPr id="779267" name="Rectangle 3"/>
          <p:cNvSpPr>
            <a:spLocks noGrp="1" noChangeArrowheads="1"/>
          </p:cNvSpPr>
          <p:nvPr>
            <p:ph type="body" sz="half" idx="1"/>
          </p:nvPr>
        </p:nvSpPr>
        <p:spPr>
          <a:xfrm>
            <a:off x="914400" y="1600200"/>
            <a:ext cx="3276600" cy="1143000"/>
          </a:xfrm>
        </p:spPr>
        <p:txBody>
          <a:bodyPr/>
          <a:lstStyle/>
          <a:p>
            <a:pPr>
              <a:lnSpc>
                <a:spcPct val="80000"/>
              </a:lnSpc>
            </a:pPr>
            <a:r>
              <a:rPr lang="en-US" sz="1600" u="sng"/>
              <a:t>Hip joint-</a:t>
            </a:r>
            <a:r>
              <a:rPr lang="en-US" sz="1600"/>
              <a:t> flexion, extension, abduction, adduction, medial and lateral rotation, circumduction.</a:t>
            </a:r>
          </a:p>
        </p:txBody>
      </p:sp>
      <p:sp>
        <p:nvSpPr>
          <p:cNvPr id="779274" name="Rectangle 10"/>
          <p:cNvSpPr>
            <a:spLocks noGrp="1" noChangeArrowheads="1"/>
          </p:cNvSpPr>
          <p:nvPr>
            <p:ph type="body" sz="half" idx="2"/>
          </p:nvPr>
        </p:nvSpPr>
        <p:spPr/>
        <p:txBody>
          <a:bodyPr/>
          <a:lstStyle/>
          <a:p>
            <a:pPr>
              <a:lnSpc>
                <a:spcPct val="80000"/>
              </a:lnSpc>
            </a:pPr>
            <a:r>
              <a:rPr lang="en-US" sz="1600" u="sng"/>
              <a:t>Knee joint-</a:t>
            </a:r>
            <a:r>
              <a:rPr lang="en-US" sz="1600"/>
              <a:t> flexion, extension.</a:t>
            </a:r>
          </a:p>
        </p:txBody>
      </p:sp>
      <p:pic>
        <p:nvPicPr>
          <p:cNvPr id="779269" name="Picture 5" descr="Image:Gray339.png">
            <a:hlinkClick r:id="rId2"/>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1143000" y="2590800"/>
            <a:ext cx="3444875" cy="3733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9272" name="Picture 8" descr="Image:Knee diagram.png">
            <a:hlinkClick r:id="rId4"/>
          </p:cNvPr>
          <p:cNvPicPr>
            <a:picLocks noGrp="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5029200" y="2362200"/>
            <a:ext cx="3810000" cy="3475038"/>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32024E6F-5B47-422E-B6E4-18CDF0E755D1}" type="slidenum">
              <a:rPr lang="en-US"/>
              <a:pPr/>
              <a:t>94</a:t>
            </a:fld>
            <a:endParaRPr lang="en-US"/>
          </a:p>
        </p:txBody>
      </p:sp>
      <p:sp>
        <p:nvSpPr>
          <p:cNvPr id="780290" name="Rectangle 2"/>
          <p:cNvSpPr>
            <a:spLocks noGrp="1" noChangeArrowheads="1"/>
          </p:cNvSpPr>
          <p:nvPr>
            <p:ph type="title"/>
          </p:nvPr>
        </p:nvSpPr>
        <p:spPr/>
        <p:txBody>
          <a:bodyPr/>
          <a:lstStyle/>
          <a:p>
            <a:r>
              <a:rPr lang="en-US" sz="3200"/>
              <a:t>11.2.5 Describe the structure of striated muscle fibers.</a:t>
            </a:r>
          </a:p>
        </p:txBody>
      </p:sp>
      <p:sp>
        <p:nvSpPr>
          <p:cNvPr id="780291" name="Rectangle 3"/>
          <p:cNvSpPr>
            <a:spLocks noGrp="1" noChangeArrowheads="1"/>
          </p:cNvSpPr>
          <p:nvPr>
            <p:ph type="body" sz="half" idx="1"/>
          </p:nvPr>
        </p:nvSpPr>
        <p:spPr>
          <a:xfrm>
            <a:off x="685800" y="1600200"/>
            <a:ext cx="4267200" cy="4876800"/>
          </a:xfrm>
        </p:spPr>
        <p:txBody>
          <a:bodyPr/>
          <a:lstStyle/>
          <a:p>
            <a:r>
              <a:rPr lang="en-US" sz="2000" u="sng"/>
              <a:t>Myofibrils</a:t>
            </a:r>
            <a:r>
              <a:rPr lang="en-US" sz="2000"/>
              <a:t>- bundled muscle filaments</a:t>
            </a:r>
          </a:p>
          <a:p>
            <a:r>
              <a:rPr lang="en-US" sz="2000" u="sng"/>
              <a:t>Light bands</a:t>
            </a:r>
            <a:r>
              <a:rPr lang="en-US" sz="2000"/>
              <a:t>- primarily actin filaments</a:t>
            </a:r>
          </a:p>
          <a:p>
            <a:r>
              <a:rPr lang="en-US" sz="2000" u="sng"/>
              <a:t>Dark bands</a:t>
            </a:r>
            <a:r>
              <a:rPr lang="en-US" sz="2000"/>
              <a:t>- protein discs found between sarcomeres</a:t>
            </a:r>
          </a:p>
          <a:p>
            <a:r>
              <a:rPr lang="en-US" sz="2000" u="sng"/>
              <a:t>Mitochondria</a:t>
            </a:r>
            <a:r>
              <a:rPr lang="en-US" sz="2000"/>
              <a:t>- provide energy for contraction.</a:t>
            </a:r>
          </a:p>
          <a:p>
            <a:r>
              <a:rPr lang="en-US" sz="2000" u="sng"/>
              <a:t>Sarcoplasmic reticulum- </a:t>
            </a:r>
            <a:r>
              <a:rPr lang="en-US" sz="2000"/>
              <a:t>similar to smooth ER with large stores of calcium.</a:t>
            </a:r>
            <a:endParaRPr lang="en-US" sz="2000" u="sng"/>
          </a:p>
          <a:p>
            <a:r>
              <a:rPr lang="en-US" sz="2000" u="sng"/>
              <a:t>Nuclei</a:t>
            </a:r>
            <a:r>
              <a:rPr lang="en-US" sz="2000"/>
              <a:t>- fibers are  multinucleated.</a:t>
            </a:r>
          </a:p>
          <a:p>
            <a:r>
              <a:rPr lang="en-US" sz="2000" u="sng"/>
              <a:t>Sarcolemma</a:t>
            </a:r>
            <a:r>
              <a:rPr lang="en-US" sz="2000"/>
              <a:t>- membrane surrounding muscle fiber</a:t>
            </a:r>
          </a:p>
        </p:txBody>
      </p:sp>
      <p:pic>
        <p:nvPicPr>
          <p:cNvPr id="780301" name="Picture 13" descr="Image:Musclon2.jpg">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2087563"/>
            <a:ext cx="4267200" cy="3392487"/>
          </a:xfrm>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6E639E91-9FC4-4DCC-B623-E745B45D1454}" type="slidenum">
              <a:rPr lang="en-US"/>
              <a:pPr/>
              <a:t>95</a:t>
            </a:fld>
            <a:endParaRPr lang="en-US"/>
          </a:p>
        </p:txBody>
      </p:sp>
      <p:sp>
        <p:nvSpPr>
          <p:cNvPr id="544770" name="Rectangle 2"/>
          <p:cNvSpPr>
            <a:spLocks noGrp="1" noChangeArrowheads="1"/>
          </p:cNvSpPr>
          <p:nvPr>
            <p:ph type="title"/>
          </p:nvPr>
        </p:nvSpPr>
        <p:spPr/>
        <p:txBody>
          <a:bodyPr/>
          <a:lstStyle/>
          <a:p>
            <a:r>
              <a:rPr lang="en-US" sz="2800"/>
              <a:t>11.2.6 Draw the structure of skeletal muscle fibers as seen in electron micrographs.</a:t>
            </a:r>
          </a:p>
        </p:txBody>
      </p:sp>
      <p:sp>
        <p:nvSpPr>
          <p:cNvPr id="544771" name="Rectangle 3"/>
          <p:cNvSpPr>
            <a:spLocks noGrp="1" noChangeArrowheads="1"/>
          </p:cNvSpPr>
          <p:nvPr>
            <p:ph type="body" idx="1"/>
          </p:nvPr>
        </p:nvSpPr>
        <p:spPr/>
        <p:txBody>
          <a:bodyPr/>
          <a:lstStyle/>
          <a:p>
            <a:r>
              <a:rPr lang="en-US" sz="2400" u="sng"/>
              <a:t>Identify</a:t>
            </a:r>
            <a:r>
              <a:rPr lang="en-US" sz="2400"/>
              <a:t>: sarcomere, light and dark bands, actin (thin) filaments, myosin (thick) filaments, sarcoplasmic reticulum.</a:t>
            </a:r>
          </a:p>
        </p:txBody>
      </p:sp>
      <p:pic>
        <p:nvPicPr>
          <p:cNvPr id="544772" name="Picture 4" descr="Sarcome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2895600"/>
            <a:ext cx="5410200" cy="36306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0"/>
          </p:nvPr>
        </p:nvSpPr>
        <p:spPr/>
        <p:txBody>
          <a:bodyPr/>
          <a:lstStyle/>
          <a:p>
            <a:fld id="{08008B68-3675-4055-9E33-A2AFBF46D76E}" type="slidenum">
              <a:rPr lang="en-US"/>
              <a:pPr/>
              <a:t>96</a:t>
            </a:fld>
            <a:endParaRPr lang="en-US"/>
          </a:p>
        </p:txBody>
      </p:sp>
      <p:sp>
        <p:nvSpPr>
          <p:cNvPr id="545794" name="Rectangle 2"/>
          <p:cNvSpPr>
            <a:spLocks noGrp="1" noChangeArrowheads="1"/>
          </p:cNvSpPr>
          <p:nvPr>
            <p:ph type="title"/>
          </p:nvPr>
        </p:nvSpPr>
        <p:spPr/>
        <p:txBody>
          <a:bodyPr/>
          <a:lstStyle/>
          <a:p>
            <a:r>
              <a:rPr lang="en-US" sz="3200"/>
              <a:t>11.2.7 Explain how skeletal muscle contracts by the sliding of filaments.</a:t>
            </a:r>
          </a:p>
        </p:txBody>
      </p:sp>
      <p:sp>
        <p:nvSpPr>
          <p:cNvPr id="545795" name="Rectangle 3"/>
          <p:cNvSpPr>
            <a:spLocks noGrp="1" noChangeArrowheads="1"/>
          </p:cNvSpPr>
          <p:nvPr>
            <p:ph type="body" sz="half" idx="1"/>
          </p:nvPr>
        </p:nvSpPr>
        <p:spPr>
          <a:xfrm>
            <a:off x="762000" y="1600200"/>
            <a:ext cx="4876800" cy="4876800"/>
          </a:xfrm>
        </p:spPr>
        <p:txBody>
          <a:bodyPr/>
          <a:lstStyle/>
          <a:p>
            <a:pPr>
              <a:lnSpc>
                <a:spcPct val="80000"/>
              </a:lnSpc>
              <a:buFont typeface="Wingdings" pitchFamily="2" charset="2"/>
              <a:buNone/>
            </a:pPr>
            <a:r>
              <a:rPr lang="en-US" sz="2000"/>
              <a:t>1) Calcum ions flood sarcoplasmic reticulum.</a:t>
            </a:r>
          </a:p>
          <a:p>
            <a:pPr>
              <a:lnSpc>
                <a:spcPct val="80000"/>
              </a:lnSpc>
              <a:buFont typeface="Wingdings" pitchFamily="2" charset="2"/>
              <a:buNone/>
            </a:pPr>
            <a:endParaRPr lang="en-US" sz="2000"/>
          </a:p>
          <a:p>
            <a:pPr>
              <a:lnSpc>
                <a:spcPct val="80000"/>
              </a:lnSpc>
              <a:buFont typeface="Wingdings" pitchFamily="2" charset="2"/>
              <a:buNone/>
            </a:pPr>
            <a:r>
              <a:rPr lang="en-US" sz="2000"/>
              <a:t>2) Myosin binds to ATP</a:t>
            </a:r>
            <a:r>
              <a:rPr lang="en-US" sz="2000">
                <a:sym typeface="Wingdings" pitchFamily="2" charset="2"/>
              </a:rPr>
              <a:t>ADP +PMyosin in high energy configuration (SET).</a:t>
            </a:r>
          </a:p>
          <a:p>
            <a:pPr>
              <a:lnSpc>
                <a:spcPct val="80000"/>
              </a:lnSpc>
              <a:buFont typeface="Wingdings" pitchFamily="2" charset="2"/>
              <a:buNone/>
            </a:pPr>
            <a:endParaRPr lang="en-US" sz="2000">
              <a:sym typeface="Wingdings" pitchFamily="2" charset="2"/>
            </a:endParaRPr>
          </a:p>
          <a:p>
            <a:pPr>
              <a:lnSpc>
                <a:spcPct val="80000"/>
              </a:lnSpc>
              <a:buFont typeface="Wingdings" pitchFamily="2" charset="2"/>
              <a:buNone/>
            </a:pPr>
            <a:r>
              <a:rPr lang="en-US" sz="2000">
                <a:sym typeface="Wingdings" pitchFamily="2" charset="2"/>
              </a:rPr>
              <a:t>3) Actin/myosin cross-bridge forms.</a:t>
            </a:r>
          </a:p>
          <a:p>
            <a:pPr>
              <a:lnSpc>
                <a:spcPct val="80000"/>
              </a:lnSpc>
            </a:pPr>
            <a:endParaRPr lang="en-US" sz="2000">
              <a:sym typeface="Wingdings" pitchFamily="2" charset="2"/>
            </a:endParaRPr>
          </a:p>
          <a:p>
            <a:pPr>
              <a:lnSpc>
                <a:spcPct val="80000"/>
              </a:lnSpc>
              <a:buFont typeface="Wingdings" pitchFamily="2" charset="2"/>
              <a:buNone/>
            </a:pPr>
            <a:r>
              <a:rPr lang="en-US" sz="2000">
                <a:sym typeface="Wingdings" pitchFamily="2" charset="2"/>
              </a:rPr>
              <a:t>4) Myosin releases ADP + Prelaxes to low energy state, cross bridge moves actin filament.</a:t>
            </a:r>
          </a:p>
          <a:p>
            <a:pPr>
              <a:lnSpc>
                <a:spcPct val="80000"/>
              </a:lnSpc>
            </a:pPr>
            <a:endParaRPr lang="en-US" sz="2000">
              <a:sym typeface="Wingdings" pitchFamily="2" charset="2"/>
            </a:endParaRPr>
          </a:p>
          <a:p>
            <a:pPr>
              <a:lnSpc>
                <a:spcPct val="80000"/>
              </a:lnSpc>
              <a:buFont typeface="Wingdings" pitchFamily="2" charset="2"/>
              <a:buNone/>
            </a:pPr>
            <a:r>
              <a:rPr lang="en-US" sz="2000">
                <a:sym typeface="Wingdings" pitchFamily="2" charset="2"/>
              </a:rPr>
              <a:t>5) Myosin binds to new ATP releases cross-bridge.</a:t>
            </a:r>
          </a:p>
          <a:p>
            <a:pPr>
              <a:lnSpc>
                <a:spcPct val="80000"/>
              </a:lnSpc>
            </a:pPr>
            <a:endParaRPr lang="en-US" sz="2000">
              <a:sym typeface="Wingdings" pitchFamily="2" charset="2"/>
            </a:endParaRPr>
          </a:p>
          <a:p>
            <a:pPr>
              <a:lnSpc>
                <a:spcPct val="80000"/>
              </a:lnSpc>
              <a:buFont typeface="Wingdings" pitchFamily="2" charset="2"/>
              <a:buNone/>
            </a:pPr>
            <a:r>
              <a:rPr lang="en-US" sz="2000">
                <a:sym typeface="Wingdings" pitchFamily="2" charset="2"/>
              </a:rPr>
              <a:t>6) ATPADP + PMyosin back in high energy configuration.</a:t>
            </a:r>
          </a:p>
          <a:p>
            <a:pPr>
              <a:lnSpc>
                <a:spcPct val="80000"/>
              </a:lnSpc>
              <a:buFont typeface="Wingdings" pitchFamily="2" charset="2"/>
              <a:buNone/>
            </a:pPr>
            <a:endParaRPr lang="en-US" sz="2000">
              <a:sym typeface="Wingdings" pitchFamily="2" charset="2"/>
            </a:endParaRPr>
          </a:p>
        </p:txBody>
      </p:sp>
      <p:pic>
        <p:nvPicPr>
          <p:cNvPr id="545796" name="Picture 4" descr="775px-SlidingMyofibril">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562600" y="2209800"/>
            <a:ext cx="3429000" cy="265112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5797" name="Text Box 5"/>
          <p:cNvSpPr txBox="1">
            <a:spLocks noChangeArrowheads="1"/>
          </p:cNvSpPr>
          <p:nvPr/>
        </p:nvSpPr>
        <p:spPr bwMode="auto">
          <a:xfrm>
            <a:off x="5638800" y="4953000"/>
            <a:ext cx="3048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David Richfield</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0"/>
          </p:nvPr>
        </p:nvSpPr>
        <p:spPr/>
        <p:txBody>
          <a:bodyPr/>
          <a:lstStyle/>
          <a:p>
            <a:fld id="{4110E187-FD66-4BCB-9C3A-64B989C3F8A1}" type="slidenum">
              <a:rPr lang="en-US"/>
              <a:pPr/>
              <a:t>97</a:t>
            </a:fld>
            <a:endParaRPr lang="en-US"/>
          </a:p>
        </p:txBody>
      </p:sp>
      <p:sp>
        <p:nvSpPr>
          <p:cNvPr id="781314" name="Rectangle 2"/>
          <p:cNvSpPr>
            <a:spLocks noGrp="1" noChangeArrowheads="1"/>
          </p:cNvSpPr>
          <p:nvPr>
            <p:ph type="title"/>
          </p:nvPr>
        </p:nvSpPr>
        <p:spPr/>
        <p:txBody>
          <a:bodyPr/>
          <a:lstStyle/>
          <a:p>
            <a:r>
              <a:rPr lang="en-US" sz="3200"/>
              <a:t>11.2.8 Analyze electron micrographs to find the state of contraction of muscle fibers.</a:t>
            </a:r>
          </a:p>
        </p:txBody>
      </p:sp>
      <p:pic>
        <p:nvPicPr>
          <p:cNvPr id="781317" name="Picture 5" descr="myofibril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362200" y="5410200"/>
            <a:ext cx="3810000" cy="796925"/>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1319" name="Text Box 7"/>
          <p:cNvSpPr txBox="1">
            <a:spLocks noChangeArrowheads="1"/>
          </p:cNvSpPr>
          <p:nvPr/>
        </p:nvSpPr>
        <p:spPr bwMode="auto">
          <a:xfrm>
            <a:off x="2819400" y="6248400"/>
            <a:ext cx="3276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Ronnie Burns</a:t>
            </a:r>
          </a:p>
        </p:txBody>
      </p:sp>
      <p:pic>
        <p:nvPicPr>
          <p:cNvPr id="781321" name="Picture 9" descr="bhb_bressle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667000" y="1905000"/>
            <a:ext cx="3429000" cy="27432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1323" name="Text Box 11"/>
          <p:cNvSpPr txBox="1">
            <a:spLocks noChangeArrowheads="1"/>
          </p:cNvSpPr>
          <p:nvPr/>
        </p:nvSpPr>
        <p:spPr bwMode="auto">
          <a:xfrm>
            <a:off x="2514600" y="4648200"/>
            <a:ext cx="426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Courtesy of University of British Columbia</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5"/>
          <p:cNvSpPr>
            <a:spLocks noGrp="1" noChangeArrowheads="1"/>
          </p:cNvSpPr>
          <p:nvPr>
            <p:ph type="sldNum" sz="quarter" idx="4"/>
          </p:nvPr>
        </p:nvSpPr>
        <p:spPr/>
        <p:txBody>
          <a:bodyPr/>
          <a:lstStyle/>
          <a:p>
            <a:fld id="{4E08EE5B-42D9-4BA1-B81A-9678F54AF77E}" type="slidenum">
              <a:rPr lang="en-US"/>
              <a:pPr/>
              <a:t>98</a:t>
            </a:fld>
            <a:endParaRPr lang="en-US"/>
          </a:p>
        </p:txBody>
      </p:sp>
      <p:sp>
        <p:nvSpPr>
          <p:cNvPr id="546818" name="Rectangle 2"/>
          <p:cNvSpPr>
            <a:spLocks noGrp="1" noChangeArrowheads="1"/>
          </p:cNvSpPr>
          <p:nvPr>
            <p:ph type="ctrTitle"/>
          </p:nvPr>
        </p:nvSpPr>
        <p:spPr/>
        <p:txBody>
          <a:bodyPr/>
          <a:lstStyle/>
          <a:p>
            <a:r>
              <a:rPr lang="en-US" i="1"/>
              <a:t>Unit 11: Human Health and Physiology</a:t>
            </a:r>
          </a:p>
        </p:txBody>
      </p:sp>
      <p:sp>
        <p:nvSpPr>
          <p:cNvPr id="546819" name="Rectangle 3"/>
          <p:cNvSpPr>
            <a:spLocks noGrp="1" noChangeArrowheads="1"/>
          </p:cNvSpPr>
          <p:nvPr>
            <p:ph type="subTitle" idx="1"/>
          </p:nvPr>
        </p:nvSpPr>
        <p:spPr/>
        <p:txBody>
          <a:bodyPr/>
          <a:lstStyle/>
          <a:p>
            <a:pPr algn="l"/>
            <a:r>
              <a:rPr lang="en-US" sz="4000"/>
              <a:t>Lesson 11.3 The Kidney</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72AC04C5-70C4-4CA2-8D46-214C41C7A06D}" type="slidenum">
              <a:rPr lang="en-US"/>
              <a:pPr/>
              <a:t>99</a:t>
            </a:fld>
            <a:endParaRPr lang="en-US"/>
          </a:p>
        </p:txBody>
      </p:sp>
      <p:sp>
        <p:nvSpPr>
          <p:cNvPr id="547842" name="Rectangle 2"/>
          <p:cNvSpPr>
            <a:spLocks noGrp="1" noChangeArrowheads="1"/>
          </p:cNvSpPr>
          <p:nvPr>
            <p:ph type="title"/>
          </p:nvPr>
        </p:nvSpPr>
        <p:spPr/>
        <p:txBody>
          <a:bodyPr/>
          <a:lstStyle/>
          <a:p>
            <a:r>
              <a:rPr lang="en-US"/>
              <a:t>11.3.1 Define Excretion.</a:t>
            </a:r>
          </a:p>
        </p:txBody>
      </p:sp>
      <p:sp>
        <p:nvSpPr>
          <p:cNvPr id="547843" name="Rectangle 3"/>
          <p:cNvSpPr>
            <a:spLocks noGrp="1" noChangeArrowheads="1"/>
          </p:cNvSpPr>
          <p:nvPr>
            <p:ph type="body" idx="4294967295"/>
          </p:nvPr>
        </p:nvSpPr>
        <p:spPr>
          <a:xfrm>
            <a:off x="914400" y="1600200"/>
            <a:ext cx="4419600" cy="4267200"/>
          </a:xfrm>
        </p:spPr>
        <p:txBody>
          <a:bodyPr/>
          <a:lstStyle/>
          <a:p>
            <a:r>
              <a:rPr lang="en-US" sz="2400" u="sng">
                <a:sym typeface="Wingdings" pitchFamily="2" charset="2"/>
              </a:rPr>
              <a:t>Excretion-</a:t>
            </a:r>
            <a:r>
              <a:rPr lang="en-US" sz="2400">
                <a:sym typeface="Wingdings" pitchFamily="2" charset="2"/>
              </a:rPr>
              <a:t> the removal from the body of the waste products of metabolic pathways.</a:t>
            </a:r>
          </a:p>
        </p:txBody>
      </p:sp>
      <p:pic>
        <p:nvPicPr>
          <p:cNvPr id="547844" name="Picture 4" descr="swea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0" y="1676400"/>
            <a:ext cx="3348038" cy="381000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ZapfHumnst BT"/>
        <a:ea typeface=""/>
        <a:cs typeface=""/>
      </a:majorFont>
      <a:minorFont>
        <a:latin typeface="ZapfHumns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14513</TotalTime>
  <Words>4964</Words>
  <Application>Microsoft Office PowerPoint</Application>
  <PresentationFormat>On-screen Show (4:3)</PresentationFormat>
  <Paragraphs>602</Paragraphs>
  <Slides>123</Slides>
  <Notes>0</Notes>
  <HiddenSlides>0</HiddenSlides>
  <MMClips>0</MMClips>
  <ScaleCrop>false</ScaleCrop>
  <HeadingPairs>
    <vt:vector size="4" baseType="variant">
      <vt:variant>
        <vt:lpstr>Theme</vt:lpstr>
      </vt:variant>
      <vt:variant>
        <vt:i4>1</vt:i4>
      </vt:variant>
      <vt:variant>
        <vt:lpstr>Slide Titles</vt:lpstr>
      </vt:variant>
      <vt:variant>
        <vt:i4>123</vt:i4>
      </vt:variant>
    </vt:vector>
  </HeadingPairs>
  <TitlesOfParts>
    <vt:vector size="124" baseType="lpstr">
      <vt:lpstr>Layers</vt:lpstr>
      <vt:lpstr>Unit 7: Nucleic Acids and Proteins</vt:lpstr>
      <vt:lpstr>7.5.1 Explain the four levels of protein structure, including each level’s significance.</vt:lpstr>
      <vt:lpstr>7.5.2 Outline the difference between fibrous and globular proteins, with reference to two examples of each protein type.</vt:lpstr>
      <vt:lpstr>7.5.3 Explain the significance of polar and non-polar amino acids.</vt:lpstr>
      <vt:lpstr>7.5.4 State four functions of proteins, giving a named example of each.</vt:lpstr>
      <vt:lpstr>Unit 7: Nucleic Acids and Proteins</vt:lpstr>
      <vt:lpstr>7.6.1 State that metabolic pathways consist of chains and cycles of enzyme  catalyzed reactions.</vt:lpstr>
      <vt:lpstr>7.6.2 Describe the induced fit model.</vt:lpstr>
      <vt:lpstr>7.6.3 Explain that enzymes lower the activation energy of the chemical reactions that  they catalyse.</vt:lpstr>
      <vt:lpstr>7.6.4a Explain the difference between competitive and non-competitive inhibition, with reference to one example of each.</vt:lpstr>
      <vt:lpstr>7.6.4b Explain the difference between competitive and non-competitive inhibition, with reference to one example of each.</vt:lpstr>
      <vt:lpstr>7.6.5 Explain the control of metabolic pathways by end-product inhibition, including the role of allosteric sites.</vt:lpstr>
      <vt:lpstr>Unit 8: Cell Respiration and Photosynthesis</vt:lpstr>
      <vt:lpstr>8.1.1 Explain oxidation and reduction.</vt:lpstr>
      <vt:lpstr> 8.1.2 Outline the process of glycolysis including phosphorylation, lysis, oxidation and ATP formation.</vt:lpstr>
      <vt:lpstr>8.1.3 Draw and label the structure of a mitochondrion as seen in electron micrographs.</vt:lpstr>
      <vt:lpstr>8.1.4a Explain aerobic respiration.</vt:lpstr>
      <vt:lpstr>8.1.4b Picture of link reaction and  Krebs Cycle.</vt:lpstr>
      <vt:lpstr>8.1.5a Explain oxidative phosphorylation in terms of chemiosmosis.</vt:lpstr>
      <vt:lpstr>8.1.5b Picture of electron  transport chain.</vt:lpstr>
      <vt:lpstr>8.1.6 Explain the relationship between the  structure of the mitochondrion and its function.</vt:lpstr>
      <vt:lpstr>Unit 8: Cell Respiration and Photosynthesis</vt:lpstr>
      <vt:lpstr>8.2.1 Draw the structure of a chloroplast as seen in electron micrographs.</vt:lpstr>
      <vt:lpstr>8.2.2 State that photosynthesis consists of light-dependent and light-independent reactions.</vt:lpstr>
      <vt:lpstr>8.2.3 Explain the light-dependent reaction.</vt:lpstr>
      <vt:lpstr>8.2.4 Explain photophosphorylation in terms of chemiosmosis.</vt:lpstr>
      <vt:lpstr>8.2.5 Explain the light-independent reactions. </vt:lpstr>
      <vt:lpstr>8.2.6 Explain the relationship between the structure of the chloroplast and its function.</vt:lpstr>
      <vt:lpstr>8.2.7 Explain the relationship between the action spectrum and the absorption spectrum of photosynthetic pigments in green plants.</vt:lpstr>
      <vt:lpstr>8.2.8 Explain the concept of limiting factors in photosynthesis.</vt:lpstr>
      <vt:lpstr>Unit 9: Plant Science</vt:lpstr>
      <vt:lpstr>9.1.1 Draw and label plant diagrams to show the distribution of tissues in the stem and leaf of a dicotyledonous plant.</vt:lpstr>
      <vt:lpstr>9.1.2 Outline three differences between the structures of dicotyledonous and monocotyledonous plants.</vt:lpstr>
      <vt:lpstr>9.1.3 Explain the relationship between the distribution of tissues in the leaf and the functions of these tissues.</vt:lpstr>
      <vt:lpstr>9.1.4 Identify modifications of roots, stems and leaves for different functions.</vt:lpstr>
      <vt:lpstr>9.1.5 State that dicotyledonous plants have apical and lateral meristems.</vt:lpstr>
      <vt:lpstr>9.1.6 Compare the growth due to apical and lateral meristems in dicotyledonous plants.</vt:lpstr>
      <vt:lpstr>9.1.7 Explain the role of auxin in phototropism as an example of the control of plant growth.</vt:lpstr>
      <vt:lpstr>Unit 9: Plant Science</vt:lpstr>
      <vt:lpstr>9.2.1 Explain how the root system provides a large surface area for mineral ion and water uptake.</vt:lpstr>
      <vt:lpstr>9.2.2 List ways in which mineral ions in the soil move to the root.</vt:lpstr>
      <vt:lpstr>9.2.3 Explain the process of mineral ion absorption from soil into roots by active transport.</vt:lpstr>
      <vt:lpstr>9.2.4 State that terrestrial plants support themselves by means of thickened cellulose, cell turgor and xylem.</vt:lpstr>
      <vt:lpstr>9.2.5 Define transpiration.</vt:lpstr>
      <vt:lpstr>9.2.6 Explain how water is carried by the transpiration stream.</vt:lpstr>
      <vt:lpstr>9.2.7 State that guard cells can open and close stomata to regulate transpiration.</vt:lpstr>
      <vt:lpstr>9.2.8 State that the plant hormone abscisic acid causes the closing of stomata.</vt:lpstr>
      <vt:lpstr>9.2.9 Explain how the abiotic factors, light, temperature, wind and humidity affect the rate of transpiration in a typical terrestrial mesophytic plant.</vt:lpstr>
      <vt:lpstr>9.2.10 Outline four adaptations of xerophytes that help to reduce transpiration.</vt:lpstr>
      <vt:lpstr>9.2.11 Outline the role of phloem in active translocation of sugar and amino acids.</vt:lpstr>
      <vt:lpstr>Unit 9: Plant Science</vt:lpstr>
      <vt:lpstr>9.3.1 Draw and label a structure of a dicotyledonous animal-pollinated flower.</vt:lpstr>
      <vt:lpstr>9.3.2 Distinguish between pollination, fertilization and seed dispersal.</vt:lpstr>
      <vt:lpstr>9.3.3 Draw and label a diagram showing the external and internal structure of a named dicotyledonous seed (non-endospermatic).</vt:lpstr>
      <vt:lpstr>9.3.4  Explain the conditions needed for the germination of a typical seed.</vt:lpstr>
      <vt:lpstr>9.3.5 Outline the metabolic processes of germination in a typical starchy seed.</vt:lpstr>
      <vt:lpstr>9.3.6 Explain how flowering is controlled in long-day and short-day plants, including the role of phytochrome.</vt:lpstr>
      <vt:lpstr>Unit 10: Genetics</vt:lpstr>
      <vt:lpstr>10.1.1a Describe the behavior of chromosomes in the phases of meiosis.</vt:lpstr>
      <vt:lpstr>10.1.1b Describe the behavior of chromosomes in the phases of meiosis.</vt:lpstr>
      <vt:lpstr>10.1.1c Describe the behavior of chromosomes in the phases of meiosis.</vt:lpstr>
      <vt:lpstr>10.1.1d Describe the behavior of chromosomes in the phases of meiosis.</vt:lpstr>
      <vt:lpstr>10.1.1e Describe the behavior of chromosomes in the phases of meiosis.</vt:lpstr>
      <vt:lpstr>10.1.1f Describe the behavior of chromosomes in the phases of meiosis.</vt:lpstr>
      <vt:lpstr>10.1.1g Describe the behavior of chromosomes in the phases of meiosis.</vt:lpstr>
      <vt:lpstr>10.1.1h Describe the behavior of chromosomes in the phases of meiosis.</vt:lpstr>
      <vt:lpstr>10.1.2 Outline the formation of chiasmata in the process of crossing over.</vt:lpstr>
      <vt:lpstr>10.1.3 Explain how meiosis results in an effectively infinite genetic variety in gametes.</vt:lpstr>
      <vt:lpstr>10.1.4 State Mendel’s law of independent assortment.</vt:lpstr>
      <vt:lpstr>10.1.5 Explain the relationship between Mendel’s law of independent assortment and meiosis.</vt:lpstr>
      <vt:lpstr>Unit 10: Genetics</vt:lpstr>
      <vt:lpstr>10.2.1 Calculate and predict the genotypic and phenotypic ratios of offspring of dihybrid crosses involving unlinked autosomal genes.</vt:lpstr>
      <vt:lpstr>10.2.2 Distinguish between autosomes and sex chromosomes.</vt:lpstr>
      <vt:lpstr>10.2.3 Explain how crossing over in prophase I (between non-sister chromatids of a homologous pair) can result in an exchange of alleles.</vt:lpstr>
      <vt:lpstr>10.2.4 Define linkage group.</vt:lpstr>
      <vt:lpstr>10.2.5 Explain an example of a cross between two linked genes.</vt:lpstr>
      <vt:lpstr>10.2.6 Identify which of the offspring in such dihybrid crosses are recombinants.</vt:lpstr>
      <vt:lpstr>Unit 10: Genetics</vt:lpstr>
      <vt:lpstr>10.3.1 Define polygenic inheritance.</vt:lpstr>
      <vt:lpstr>10.3.2 Explain that polygenic inheritance can contribute to continuous variation using  two examples.</vt:lpstr>
      <vt:lpstr>Unit 11: Human Health and Physiology</vt:lpstr>
      <vt:lpstr>11.1.1 Describe the process of clotting.</vt:lpstr>
      <vt:lpstr>11.1.2 Outline the principle of challenge and response, clonal selection and memory cells  as the basis of immunity.</vt:lpstr>
      <vt:lpstr>11.1.3 Define active immunity and passive immunity.</vt:lpstr>
      <vt:lpstr>11.1.4 Explain antibody production.</vt:lpstr>
      <vt:lpstr>11.1.5 Describe the production of monoclonal antibodies, and include one use in diagnosis  and one use in treatment.</vt:lpstr>
      <vt:lpstr>11.1.6 Explain the principle  of vaccination.</vt:lpstr>
      <vt:lpstr>11.1.7 Discuss the benefits and dangers of vaccination.</vt:lpstr>
      <vt:lpstr>Unit 11: Human Health and Physiology</vt:lpstr>
      <vt:lpstr>11.2.1 State the role of bones, ligaments, muscles, tendons and nerves in human movement.</vt:lpstr>
      <vt:lpstr>11.2.2 Draw a diagram of the  human elbow joint.</vt:lpstr>
      <vt:lpstr>11.2.3 Outline the function of each of the structures named in the elbow joint.</vt:lpstr>
      <vt:lpstr>11.2.4 Compare the movements of the hip joint and the knee joint.</vt:lpstr>
      <vt:lpstr>11.2.5 Describe the structure of striated muscle fibers.</vt:lpstr>
      <vt:lpstr>11.2.6 Draw the structure of skeletal muscle fibers as seen in electron micrographs.</vt:lpstr>
      <vt:lpstr>11.2.7 Explain how skeletal muscle contracts by the sliding of filaments.</vt:lpstr>
      <vt:lpstr>11.2.8 Analyze electron micrographs to find the state of contraction of muscle fibers.</vt:lpstr>
      <vt:lpstr>Unit 11: Human Health and Physiology</vt:lpstr>
      <vt:lpstr>11.3.1 Define Excretion.</vt:lpstr>
      <vt:lpstr>11.3.2 Draw and label a diagram of the kidney.</vt:lpstr>
      <vt:lpstr>11.3.3 Annotate a diagram of a glomerulus and associated nephron to show the function of each part.</vt:lpstr>
      <vt:lpstr>11.3.4 Explain the process of ultrafiltration.</vt:lpstr>
      <vt:lpstr>11.3.5 Define osmoregulation.</vt:lpstr>
      <vt:lpstr>11.3.6 Explain the reabsorption of glucose, water and salts in the proximal convoluted tubule.</vt:lpstr>
      <vt:lpstr>11.3.7 Explain the roles of the loop of Henle, medulla, collecting duct and ADH in maintaining water balance of the blood.</vt:lpstr>
      <vt:lpstr>11.3.8 Explain the differences in the concentration of proteins, glucose and urea between blood plasma, glomerular filtrate and urine.</vt:lpstr>
      <vt:lpstr>11.3.9 Explain the presence of glucose in the urine of untreated diabetic patients.</vt:lpstr>
      <vt:lpstr>Unit 11: Human Health and Physiology</vt:lpstr>
      <vt:lpstr>11.4.1 Annotate a light micrograph of testis tissue to show the location and function of interstitial (Leydig) cells, germinal epithelium cells, developing spermatozoa and Sertoli cells.</vt:lpstr>
      <vt:lpstr>11.4.2 Outline the processes involved in spermatogenesis within the testes.</vt:lpstr>
      <vt:lpstr>11.4.3 State the role of LH, testosterone and FSH in spermatogenesis.</vt:lpstr>
      <vt:lpstr>11.4.4 Annotate a diagram of the ovary to show the location and function of germinal epithelium, primary follicles, mature follice and secondary oocyte.</vt:lpstr>
      <vt:lpstr>11.4.5 Outline the processes involved  in oogenesis within the ovary.</vt:lpstr>
      <vt:lpstr>11.4.6 Draw and label a diagram of a mature sperm and egg.</vt:lpstr>
      <vt:lpstr>11.4.7 Outline the role of the epididymis, seminal vesicle and prostate gland in the  production of semen.</vt:lpstr>
      <vt:lpstr>11.4.8 Compare the processes of spermatogenesis and oogenesis.</vt:lpstr>
      <vt:lpstr>11.4.9 Describe the process of fertilization.</vt:lpstr>
      <vt:lpstr>11.4.10 Outline the role of human chorionic gonadoprophin (HCG) in early pregnancy.</vt:lpstr>
      <vt:lpstr>11.4.11 Outline early embryo development up to the implantation of the blastocyst.</vt:lpstr>
      <vt:lpstr>11.4.12 Explain how the structure and functions of the placenta, including it’s hormonal role in secretion of estrogen and progesterone, maintain pregnancy.</vt:lpstr>
      <vt:lpstr>11.4.13 State that the fetus is supported and protected by the amniotic sac and amniotic fluid.</vt:lpstr>
      <vt:lpstr>11.14.14 State that materials are exchanged between maternal and fetal blood in the placenta.</vt:lpstr>
      <vt:lpstr>11.4.15 Outline the process of birth and its hormonal control.</vt:lpstr>
    </vt:vector>
  </TitlesOfParts>
  <Company>Aspen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Focus Question:</dc:title>
  <dc:creator>kjaworski</dc:creator>
  <cp:lastModifiedBy>Ryan Edel</cp:lastModifiedBy>
  <cp:revision>490</cp:revision>
  <dcterms:created xsi:type="dcterms:W3CDTF">2012-03-09T17:51:24Z</dcterms:created>
  <dcterms:modified xsi:type="dcterms:W3CDTF">2012-11-06T19:05:39Z</dcterms:modified>
</cp:coreProperties>
</file>